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3" r:id="rId2"/>
    <p:sldId id="374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6582" autoAdjust="0"/>
  </p:normalViewPr>
  <p:slideViewPr>
    <p:cSldViewPr>
      <p:cViewPr varScale="1">
        <p:scale>
          <a:sx n="82" d="100"/>
          <a:sy n="82" d="100"/>
        </p:scale>
        <p:origin x="90" y="9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6" y="3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2013-11-28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9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6" y="9721109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6" y="3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9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6" y="9721109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57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722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178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6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93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2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255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86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452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19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842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409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39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13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1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73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912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18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453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96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Biped </a:t>
            </a:r>
            <a:r>
              <a:rPr lang="ko-KR" altLang="en-US" sz="2000" dirty="0" smtClean="0"/>
              <a:t>구조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다양한 형태로 변경 가능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Biped </a:t>
            </a:r>
            <a:r>
              <a:rPr lang="ko-KR" altLang="en-US" sz="2000" kern="0" dirty="0" smtClean="0">
                <a:latin typeface="+mn-ea"/>
              </a:rPr>
              <a:t>구조 확인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Systems &gt; Biped &gt; </a:t>
            </a:r>
            <a:r>
              <a:rPr lang="ko-KR" altLang="en-US" sz="1600" kern="0" dirty="0" smtClean="0">
                <a:latin typeface="+mn-ea"/>
              </a:rPr>
              <a:t>클릭해서 생성 </a:t>
            </a:r>
            <a:r>
              <a:rPr lang="en-US" altLang="ko-KR" sz="1600" kern="0" dirty="0" smtClean="0">
                <a:latin typeface="+mn-ea"/>
              </a:rPr>
              <a:t>&gt; CTRL+A</a:t>
            </a:r>
            <a:r>
              <a:rPr lang="ko-KR" altLang="en-US" sz="1600" kern="0" dirty="0" smtClean="0">
                <a:latin typeface="+mn-ea"/>
              </a:rPr>
              <a:t>로 모두 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참고</a:t>
            </a:r>
            <a:r>
              <a:rPr lang="en-US" altLang="ko-KR" sz="1200" kern="0" dirty="0" smtClean="0">
                <a:latin typeface="+mn-ea"/>
              </a:rPr>
              <a:t>: </a:t>
            </a:r>
            <a:r>
              <a:rPr lang="ko-KR" altLang="en-US" sz="1200" kern="0" dirty="0" smtClean="0">
                <a:latin typeface="+mn-ea"/>
              </a:rPr>
              <a:t>기본 중력 방향이 </a:t>
            </a:r>
            <a:r>
              <a:rPr lang="en-US" altLang="ko-KR" sz="1200" kern="0" dirty="0" smtClean="0">
                <a:latin typeface="+mn-ea"/>
              </a:rPr>
              <a:t>–Z </a:t>
            </a:r>
            <a:r>
              <a:rPr lang="ko-KR" altLang="en-US" sz="1200" kern="0" dirty="0" smtClean="0">
                <a:latin typeface="+mn-ea"/>
              </a:rPr>
              <a:t>축이기 때문에 </a:t>
            </a:r>
            <a:r>
              <a:rPr lang="en-US" altLang="ko-KR" sz="1200" kern="0" dirty="0" smtClean="0">
                <a:latin typeface="+mn-ea"/>
              </a:rPr>
              <a:t>XY </a:t>
            </a:r>
            <a:r>
              <a:rPr lang="ko-KR" altLang="en-US" sz="1200" kern="0" dirty="0" smtClean="0">
                <a:latin typeface="+mn-ea"/>
              </a:rPr>
              <a:t>평면에 서 있도록 해야 함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 </a:t>
            </a:r>
            <a:r>
              <a:rPr lang="ko-KR" altLang="en-US" sz="1600" kern="0" dirty="0" smtClean="0">
                <a:latin typeface="+mn-ea"/>
              </a:rPr>
              <a:t>패널로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ko-KR" altLang="en-US" sz="1600" kern="0" dirty="0" err="1" smtClean="0">
                <a:latin typeface="+mn-ea"/>
              </a:rPr>
              <a:t>롤아웃에서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Figure </a:t>
            </a:r>
            <a:r>
              <a:rPr lang="ko-KR" altLang="en-US" sz="1600" kern="0" dirty="0" smtClean="0">
                <a:latin typeface="+mn-ea"/>
              </a:rPr>
              <a:t>모드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 쪽 </a:t>
            </a:r>
            <a:r>
              <a:rPr lang="en-US" altLang="ko-KR" sz="1600" kern="0" dirty="0" smtClean="0">
                <a:latin typeface="+mn-ea"/>
              </a:rPr>
              <a:t>Structure </a:t>
            </a:r>
            <a:r>
              <a:rPr lang="ko-KR" altLang="en-US" sz="1600" kern="0" dirty="0" err="1" smtClean="0">
                <a:latin typeface="+mn-ea"/>
              </a:rPr>
              <a:t>롤</a:t>
            </a:r>
            <a:r>
              <a:rPr lang="ko-KR" altLang="en-US" sz="1600" kern="0" dirty="0" smtClean="0">
                <a:latin typeface="+mn-ea"/>
              </a:rPr>
              <a:t> 아웃에서 여러 속성 변경 가능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발가락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손가락 개수 등등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By Name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대화상자에서 </a:t>
            </a:r>
            <a:r>
              <a:rPr lang="en-US" altLang="ko-KR" sz="1600" kern="0" dirty="0" smtClean="0">
                <a:latin typeface="+mn-ea"/>
              </a:rPr>
              <a:t>Display &gt; </a:t>
            </a:r>
            <a:r>
              <a:rPr lang="en-US" altLang="ko-KR" sz="1600" kern="0" dirty="0">
                <a:latin typeface="+mn-ea"/>
              </a:rPr>
              <a:t>Display </a:t>
            </a:r>
            <a:r>
              <a:rPr lang="en-US" altLang="ko-KR" sz="1600" kern="0" dirty="0" smtClean="0">
                <a:latin typeface="+mn-ea"/>
              </a:rPr>
              <a:t>Children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 (C)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24" y="0"/>
            <a:ext cx="1365854" cy="2783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64" y="2885247"/>
            <a:ext cx="304800" cy="200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79" y="3143084"/>
            <a:ext cx="339969" cy="24408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701231" y="2586205"/>
            <a:ext cx="1429122" cy="4287366"/>
            <a:chOff x="7164288" y="2575929"/>
            <a:chExt cx="1429122" cy="42873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288" y="2575929"/>
              <a:ext cx="1429122" cy="428736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7750515" y="4419600"/>
              <a:ext cx="772161" cy="15832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7727068" y="4759569"/>
              <a:ext cx="772161" cy="15832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248399" y="3482147"/>
            <a:ext cx="1374483" cy="2733717"/>
            <a:chOff x="5501773" y="3287571"/>
            <a:chExt cx="1374483" cy="273371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1773" y="3287571"/>
              <a:ext cx="1374483" cy="273371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6114" y="3319018"/>
              <a:ext cx="673746" cy="83056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50734" y="3324941"/>
              <a:ext cx="549762" cy="824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80891" y="4149584"/>
              <a:ext cx="496483" cy="79200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87630" y="4133073"/>
              <a:ext cx="512866" cy="80851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57975" y="4941592"/>
              <a:ext cx="614279" cy="959380"/>
            </a:xfrm>
            <a:prstGeom prst="rect">
              <a:avLst/>
            </a:prstGeom>
          </p:spPr>
        </p:pic>
      </p:grpSp>
      <p:cxnSp>
        <p:nvCxnSpPr>
          <p:cNvPr id="24" name="직선 화살표 연결선 23"/>
          <p:cNvCxnSpPr>
            <a:stCxn id="10" idx="1"/>
            <a:endCxn id="17" idx="3"/>
          </p:cNvCxnSpPr>
          <p:nvPr/>
        </p:nvCxnSpPr>
        <p:spPr bwMode="auto">
          <a:xfrm flipH="1">
            <a:off x="7622882" y="4509038"/>
            <a:ext cx="664576" cy="3399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479" y="3712362"/>
            <a:ext cx="314325" cy="38100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25889" y="4509037"/>
            <a:ext cx="1379483" cy="2516617"/>
            <a:chOff x="4305613" y="4273952"/>
            <a:chExt cx="1379483" cy="251661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05613" y="4418243"/>
              <a:ext cx="1189835" cy="2372326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 bwMode="auto">
            <a:xfrm>
              <a:off x="5164155" y="4273952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7161507" y="3170461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501" y="4940766"/>
            <a:ext cx="1790700" cy="847725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 bwMode="auto">
          <a:xfrm>
            <a:off x="1391857" y="5866758"/>
            <a:ext cx="2258956" cy="45380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9930" y="4472864"/>
            <a:ext cx="1294297" cy="241690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7747000" y="2802573"/>
            <a:ext cx="1333500" cy="3978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419010" y="100682"/>
            <a:ext cx="1495983" cy="2102068"/>
            <a:chOff x="5152978" y="167368"/>
            <a:chExt cx="1495983" cy="21020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52978" y="167368"/>
              <a:ext cx="785934" cy="114989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14377" y="1188305"/>
              <a:ext cx="734584" cy="1072492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92879" y="167368"/>
              <a:ext cx="744378" cy="1092081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74945" y="1231224"/>
              <a:ext cx="763967" cy="1038212"/>
            </a:xfrm>
            <a:prstGeom prst="rect">
              <a:avLst/>
            </a:prstGeom>
          </p:spPr>
        </p:pic>
      </p:grpSp>
      <p:cxnSp>
        <p:nvCxnSpPr>
          <p:cNvPr id="43" name="직선 화살표 연결선 42"/>
          <p:cNvCxnSpPr>
            <a:stCxn id="38" idx="1"/>
          </p:cNvCxnSpPr>
          <p:nvPr/>
        </p:nvCxnSpPr>
        <p:spPr bwMode="auto">
          <a:xfrm flipH="1" flipV="1">
            <a:off x="6443470" y="2004425"/>
            <a:ext cx="1303530" cy="9970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35640" y="-79162"/>
            <a:ext cx="1297267" cy="13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2" y="1119933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 Key </a:t>
            </a:r>
            <a:r>
              <a:rPr lang="ko-KR" altLang="en-US" sz="1600" kern="0" dirty="0" smtClean="0">
                <a:latin typeface="+mn-ea"/>
              </a:rPr>
              <a:t>켜기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단축키 </a:t>
            </a:r>
            <a:r>
              <a:rPr lang="en-US" altLang="ko-KR" sz="1600" kern="0" dirty="0" smtClean="0">
                <a:latin typeface="+mn-ea"/>
              </a:rPr>
              <a:t>N)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프레임 </a:t>
            </a:r>
            <a:r>
              <a:rPr lang="en-US" altLang="ko-KR" sz="1600" kern="0" dirty="0" smtClean="0">
                <a:latin typeface="+mn-ea"/>
              </a:rPr>
              <a:t>10</a:t>
            </a:r>
            <a:r>
              <a:rPr lang="ko-KR" altLang="en-US" sz="1600" kern="0" dirty="0" smtClean="0">
                <a:latin typeface="+mn-ea"/>
              </a:rPr>
              <a:t>으로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Left viewport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을 오른쪽으로 이동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좌우로 이동시켜서 움직임 확인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COM</a:t>
            </a:r>
            <a:r>
              <a:rPr lang="ko-KR" altLang="en-US" sz="1200" kern="0" dirty="0" smtClean="0">
                <a:latin typeface="+mn-ea"/>
              </a:rPr>
              <a:t>이 계층 구조</a:t>
            </a:r>
            <a:r>
              <a:rPr lang="en-US" altLang="ko-KR" sz="1200" kern="0" dirty="0" smtClean="0">
                <a:latin typeface="+mn-ea"/>
              </a:rPr>
              <a:t>(hierarchy)</a:t>
            </a:r>
            <a:r>
              <a:rPr lang="ko-KR" altLang="en-US" sz="1200" kern="0" dirty="0" smtClean="0">
                <a:latin typeface="+mn-ea"/>
              </a:rPr>
              <a:t>에서 가장 상위 </a:t>
            </a:r>
            <a:r>
              <a:rPr lang="ko-KR" altLang="en-US" sz="1200" kern="0" dirty="0" err="1" smtClean="0">
                <a:latin typeface="+mn-ea"/>
              </a:rPr>
              <a:t>노드이기</a:t>
            </a:r>
            <a:r>
              <a:rPr lang="ko-KR" altLang="en-US" sz="1200" kern="0" dirty="0" smtClean="0">
                <a:latin typeface="+mn-ea"/>
              </a:rPr>
              <a:t> 때문에 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모두 따라서 이동함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참고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: Biped</a:t>
            </a:r>
            <a:r>
              <a:rPr lang="ko-KR" altLang="en-US" sz="1600" kern="0" dirty="0" smtClean="0">
                <a:latin typeface="+mn-ea"/>
              </a:rPr>
              <a:t>는 </a:t>
            </a:r>
            <a:r>
              <a:rPr lang="en-US" altLang="ko-KR" sz="1600" kern="0" dirty="0" smtClean="0">
                <a:latin typeface="+mn-ea"/>
              </a:rPr>
              <a:t>3ds MAX</a:t>
            </a:r>
            <a:r>
              <a:rPr lang="ko-KR" altLang="en-US" sz="1600" kern="0" dirty="0" smtClean="0">
                <a:latin typeface="+mn-ea"/>
              </a:rPr>
              <a:t>가 자동으로 프레임 </a:t>
            </a:r>
            <a:r>
              <a:rPr lang="en-US" altLang="ko-KR" sz="1600" kern="0" dirty="0" smtClean="0">
                <a:latin typeface="+mn-ea"/>
              </a:rPr>
              <a:t>0</a:t>
            </a:r>
            <a:r>
              <a:rPr lang="ko-KR" altLang="en-US" sz="1600" kern="0" dirty="0" smtClean="0">
                <a:latin typeface="+mn-ea"/>
              </a:rPr>
              <a:t>에 키를 설정하는 표준 설정을 따르지 않기 때문에 </a:t>
            </a: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애니메이션을 시작할 때 올바르게 </a:t>
            </a:r>
            <a:r>
              <a:rPr lang="en-US" altLang="ko-KR" sz="1600" kern="0" dirty="0">
                <a:latin typeface="+mn-ea"/>
              </a:rPr>
              <a:t>Time </a:t>
            </a:r>
            <a:r>
              <a:rPr lang="en-US" altLang="ko-KR" sz="1600" kern="0" dirty="0" smtClean="0">
                <a:latin typeface="+mn-ea"/>
              </a:rPr>
              <a:t>Slider</a:t>
            </a:r>
            <a:r>
              <a:rPr lang="ko-KR" altLang="en-US" sz="1600" kern="0" dirty="0" smtClean="0">
                <a:latin typeface="+mn-ea"/>
              </a:rPr>
              <a:t>로 프레임을 설정해야 함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580112" y="1340768"/>
            <a:ext cx="3312776" cy="2858495"/>
            <a:chOff x="5729187" y="1646807"/>
            <a:chExt cx="3312776" cy="2858495"/>
          </a:xfrm>
        </p:grpSpPr>
        <p:grpSp>
          <p:nvGrpSpPr>
            <p:cNvPr id="11" name="그룹 10"/>
            <p:cNvGrpSpPr/>
            <p:nvPr/>
          </p:nvGrpSpPr>
          <p:grpSpPr>
            <a:xfrm>
              <a:off x="7502390" y="1646807"/>
              <a:ext cx="1539573" cy="2858495"/>
              <a:chOff x="7510434" y="1646807"/>
              <a:chExt cx="1539573" cy="285849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0434" y="1672207"/>
                <a:ext cx="1539573" cy="2833095"/>
              </a:xfrm>
              <a:prstGeom prst="rect">
                <a:avLst/>
              </a:prstGeom>
            </p:spPr>
          </p:pic>
          <p:cxnSp>
            <p:nvCxnSpPr>
              <p:cNvPr id="26" name="직선 연결선 25"/>
              <p:cNvCxnSpPr/>
              <p:nvPr/>
            </p:nvCxnSpPr>
            <p:spPr bwMode="auto">
              <a:xfrm>
                <a:off x="8150448" y="1646807"/>
                <a:ext cx="0" cy="283309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8" name="그룹 27"/>
            <p:cNvGrpSpPr/>
            <p:nvPr/>
          </p:nvGrpSpPr>
          <p:grpSpPr>
            <a:xfrm>
              <a:off x="5729187" y="1672207"/>
              <a:ext cx="1542472" cy="2833095"/>
              <a:chOff x="5436096" y="1672207"/>
              <a:chExt cx="1542472" cy="2833095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5436096" y="1672207"/>
                <a:ext cx="1542472" cy="2833095"/>
                <a:chOff x="5436096" y="1672207"/>
                <a:chExt cx="1542472" cy="2833095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36096" y="1700807"/>
                  <a:ext cx="1542472" cy="2804495"/>
                </a:xfrm>
                <a:prstGeom prst="rect">
                  <a:avLst/>
                </a:prstGeom>
              </p:spPr>
            </p:pic>
            <p:cxnSp>
              <p:nvCxnSpPr>
                <p:cNvPr id="10" name="직선 연결선 9"/>
                <p:cNvCxnSpPr/>
                <p:nvPr/>
              </p:nvCxnSpPr>
              <p:spPr bwMode="auto">
                <a:xfrm>
                  <a:off x="6766148" y="1672207"/>
                  <a:ext cx="0" cy="283309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0" name="직선 화살표 연결선 19"/>
              <p:cNvCxnSpPr/>
              <p:nvPr/>
            </p:nvCxnSpPr>
            <p:spPr bwMode="auto">
              <a:xfrm>
                <a:off x="6507708" y="2975744"/>
                <a:ext cx="470860" cy="21208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34" name="오른쪽 화살표 33"/>
            <p:cNvSpPr/>
            <p:nvPr/>
          </p:nvSpPr>
          <p:spPr bwMode="auto">
            <a:xfrm>
              <a:off x="7105913" y="3164549"/>
              <a:ext cx="731871" cy="58657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7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2" y="1119933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Foot</a:t>
            </a:r>
            <a:r>
              <a:rPr lang="ko-KR" altLang="en-US" sz="2000" kern="0" dirty="0" smtClean="0">
                <a:latin typeface="+mn-ea"/>
              </a:rPr>
              <a:t>에 </a:t>
            </a:r>
            <a:r>
              <a:rPr lang="en-US" altLang="ko-KR" sz="2000" kern="0" dirty="0" smtClean="0">
                <a:latin typeface="+mn-ea"/>
              </a:rPr>
              <a:t>IK </a:t>
            </a:r>
            <a:r>
              <a:rPr lang="ko-KR" altLang="en-US" sz="2000" kern="0" dirty="0" smtClean="0">
                <a:latin typeface="+mn-ea"/>
              </a:rPr>
              <a:t>키 설정하기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프레임 </a:t>
            </a:r>
            <a:r>
              <a:rPr lang="en-US" altLang="ko-KR" sz="1600" kern="0" dirty="0" smtClean="0">
                <a:latin typeface="+mn-ea"/>
              </a:rPr>
              <a:t>10</a:t>
            </a:r>
            <a:r>
              <a:rPr lang="ko-KR" altLang="en-US" sz="1600" kern="0" dirty="0" smtClean="0">
                <a:latin typeface="+mn-ea"/>
              </a:rPr>
              <a:t>으로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b="1" kern="0" dirty="0" smtClean="0">
                <a:solidFill>
                  <a:srgbClr val="00B050"/>
                </a:solidFill>
                <a:latin typeface="+mn-ea"/>
              </a:rPr>
              <a:t>오른쪽</a:t>
            </a:r>
            <a:r>
              <a:rPr lang="ko-KR" altLang="en-US" sz="1600" kern="0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다리</a:t>
            </a:r>
            <a:r>
              <a:rPr lang="en-US" altLang="ko-KR" sz="1600" kern="0" dirty="0" smtClean="0">
                <a:latin typeface="+mn-ea"/>
              </a:rPr>
              <a:t>(leg)</a:t>
            </a:r>
            <a:r>
              <a:rPr lang="ko-KR" altLang="en-US" sz="1600" kern="0" dirty="0" smtClean="0">
                <a:latin typeface="+mn-ea"/>
              </a:rPr>
              <a:t>나 발</a:t>
            </a:r>
            <a:r>
              <a:rPr lang="en-US" altLang="ko-KR" sz="1600" kern="0" dirty="0" smtClean="0">
                <a:latin typeface="+mn-ea"/>
              </a:rPr>
              <a:t>(foot)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ko-KR" altLang="en-US" sz="1200" kern="0" dirty="0" smtClean="0">
                <a:latin typeface="+mn-ea"/>
              </a:rPr>
              <a:t> 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Key Info </a:t>
            </a:r>
            <a:r>
              <a:rPr lang="ko-KR" altLang="en-US" sz="1600" dirty="0" err="1" smtClean="0"/>
              <a:t>롤아웃에서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Set </a:t>
            </a:r>
            <a:r>
              <a:rPr lang="en-US" altLang="ko-KR" sz="1600" dirty="0"/>
              <a:t>Planted Key </a:t>
            </a:r>
            <a:r>
              <a:rPr lang="ko-KR" altLang="en-US" sz="1600" dirty="0" smtClean="0"/>
              <a:t>단추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하면 현재 발</a:t>
            </a:r>
            <a:r>
              <a:rPr lang="en-US" altLang="ko-KR" sz="1200" kern="0" dirty="0" smtClean="0">
                <a:latin typeface="+mn-ea"/>
              </a:rPr>
              <a:t>(foot)</a:t>
            </a:r>
            <a:r>
              <a:rPr lang="ko-KR" altLang="en-US" sz="1200" kern="0" dirty="0" smtClean="0">
                <a:latin typeface="+mn-ea"/>
              </a:rPr>
              <a:t>이 현재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위치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바닥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또는 </a:t>
            </a:r>
            <a:r>
              <a:rPr lang="en-US" altLang="ko-KR" sz="1200" kern="0" dirty="0" smtClean="0">
                <a:latin typeface="+mn-ea"/>
              </a:rPr>
              <a:t>Scene/World)</a:t>
            </a:r>
            <a:r>
              <a:rPr lang="ko-KR" altLang="en-US" sz="1200" kern="0" dirty="0" smtClean="0">
                <a:latin typeface="+mn-ea"/>
              </a:rPr>
              <a:t>에 고정된</a:t>
            </a:r>
            <a:r>
              <a:rPr lang="en-US" altLang="ko-KR" sz="1200" kern="0" dirty="0" smtClean="0">
                <a:latin typeface="+mn-ea"/>
              </a:rPr>
              <a:t> IK </a:t>
            </a:r>
            <a:r>
              <a:rPr lang="ko-KR" altLang="en-US" sz="1200" kern="0" dirty="0" smtClean="0">
                <a:latin typeface="+mn-ea"/>
              </a:rPr>
              <a:t>키 생성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 </a:t>
            </a:r>
            <a:r>
              <a:rPr lang="en-US" altLang="ko-KR" sz="1600" kern="0" dirty="0" smtClean="0">
                <a:latin typeface="+mn-ea"/>
              </a:rPr>
              <a:t>+IK</a:t>
            </a:r>
            <a:r>
              <a:rPr lang="ko-KR" altLang="en-US" sz="1600" kern="0" dirty="0" smtClean="0">
                <a:latin typeface="+mn-ea"/>
              </a:rPr>
              <a:t>를 클릭해서 확장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dirty="0"/>
              <a:t>Set Planted Key </a:t>
            </a:r>
            <a:r>
              <a:rPr lang="ko-KR" altLang="en-US" sz="1200" dirty="0" smtClean="0"/>
              <a:t>단추를 클릭해서 설정된 내용 확인 가능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IK Blend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1.0</a:t>
            </a:r>
            <a:br>
              <a:rPr lang="en-US" altLang="ko-KR" sz="1200" dirty="0" smtClean="0"/>
            </a:br>
            <a:r>
              <a:rPr lang="en-US" altLang="ko-KR" sz="1200" dirty="0" smtClean="0"/>
              <a:t>Object </a:t>
            </a:r>
            <a:r>
              <a:rPr lang="ko-KR" altLang="en-US" sz="1200" dirty="0" smtClean="0"/>
              <a:t>공간 옵션 선택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이전 </a:t>
            </a:r>
            <a:r>
              <a:rPr lang="en-US" altLang="ko-KR" sz="1200" dirty="0" smtClean="0"/>
              <a:t>IK </a:t>
            </a:r>
            <a:r>
              <a:rPr lang="ko-KR" altLang="en-US" sz="1200" dirty="0" smtClean="0"/>
              <a:t>키에 연결 </a:t>
            </a:r>
            <a:r>
              <a:rPr lang="en-US" altLang="ko-KR" sz="1200" dirty="0" smtClean="0"/>
              <a:t>(join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to </a:t>
            </a:r>
            <a:r>
              <a:rPr lang="en-US" altLang="ko-KR" sz="1200" dirty="0" err="1" smtClean="0"/>
              <a:t>prev</a:t>
            </a:r>
            <a:r>
              <a:rPr lang="en-US" altLang="ko-KR" sz="1200" dirty="0" smtClean="0"/>
              <a:t> IK key)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참고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Set Free Key </a:t>
            </a:r>
            <a:r>
              <a:rPr lang="ko-KR" altLang="en-US" sz="1600" kern="0" dirty="0" smtClean="0">
                <a:latin typeface="+mn-ea"/>
              </a:rPr>
              <a:t>옵션은 </a:t>
            </a:r>
            <a:r>
              <a:rPr lang="en-US" altLang="ko-KR" sz="1600" kern="0" dirty="0" smtClean="0">
                <a:latin typeface="+mn-ea"/>
              </a:rPr>
              <a:t>IK</a:t>
            </a:r>
            <a:r>
              <a:rPr lang="ko-KR" altLang="en-US" sz="1600" kern="0" dirty="0" smtClean="0">
                <a:latin typeface="+mn-ea"/>
              </a:rPr>
              <a:t>가 아니라 </a:t>
            </a:r>
            <a:r>
              <a:rPr lang="en-US" altLang="ko-KR" sz="1600" kern="0" dirty="0" smtClean="0">
                <a:latin typeface="+mn-ea"/>
              </a:rPr>
              <a:t>FK </a:t>
            </a:r>
            <a:r>
              <a:rPr lang="ko-KR" altLang="en-US" sz="1600" kern="0" dirty="0" smtClean="0">
                <a:latin typeface="+mn-ea"/>
              </a:rPr>
              <a:t>설정 변경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- </a:t>
            </a:r>
            <a:r>
              <a:rPr lang="ko-KR" altLang="en-US" sz="1600" kern="0" dirty="0" smtClean="0">
                <a:latin typeface="+mn-ea"/>
              </a:rPr>
              <a:t>자동으로 </a:t>
            </a:r>
            <a:r>
              <a:rPr lang="en-US" altLang="ko-KR" sz="1600" kern="0" dirty="0" smtClean="0">
                <a:latin typeface="+mn-ea"/>
              </a:rPr>
              <a:t>IK Blend</a:t>
            </a:r>
            <a:r>
              <a:rPr lang="ko-KR" altLang="en-US" sz="1600" kern="0" dirty="0" smtClean="0">
                <a:latin typeface="+mn-ea"/>
              </a:rPr>
              <a:t>를 </a:t>
            </a:r>
            <a:r>
              <a:rPr lang="en-US" altLang="ko-KR" sz="1600" kern="0" dirty="0" smtClean="0">
                <a:latin typeface="+mn-ea"/>
              </a:rPr>
              <a:t>0.0</a:t>
            </a:r>
            <a:r>
              <a:rPr lang="ko-KR" altLang="en-US" sz="1600" kern="0" dirty="0" smtClean="0">
                <a:latin typeface="+mn-ea"/>
              </a:rPr>
              <a:t>으로 설정하고 </a:t>
            </a:r>
            <a:r>
              <a:rPr lang="en-US" altLang="ko-KR" sz="1600" kern="0" dirty="0" smtClean="0">
                <a:latin typeface="+mn-ea"/>
              </a:rPr>
              <a:t>Body </a:t>
            </a:r>
            <a:r>
              <a:rPr lang="ko-KR" altLang="en-US" sz="1600" kern="0" dirty="0" smtClean="0">
                <a:latin typeface="+mn-ea"/>
              </a:rPr>
              <a:t>옵션으로 변경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- </a:t>
            </a:r>
            <a:r>
              <a:rPr lang="ko-KR" altLang="en-US" sz="1600" kern="0" dirty="0" smtClean="0">
                <a:latin typeface="+mn-ea"/>
              </a:rPr>
              <a:t>발</a:t>
            </a:r>
            <a:r>
              <a:rPr lang="en-US" altLang="ko-KR" sz="1600" kern="0" dirty="0" smtClean="0">
                <a:latin typeface="+mn-ea"/>
              </a:rPr>
              <a:t>(foot)</a:t>
            </a:r>
            <a:r>
              <a:rPr lang="ko-KR" altLang="en-US" sz="1600" kern="0" dirty="0" smtClean="0">
                <a:latin typeface="+mn-ea"/>
              </a:rPr>
              <a:t>이 </a:t>
            </a:r>
            <a:r>
              <a:rPr lang="en-US" altLang="ko-KR" sz="1600" kern="0" dirty="0" smtClean="0">
                <a:latin typeface="+mn-ea"/>
              </a:rPr>
              <a:t>FK</a:t>
            </a:r>
            <a:r>
              <a:rPr lang="ko-KR" altLang="en-US" sz="1600" kern="0" dirty="0" smtClean="0">
                <a:latin typeface="+mn-ea"/>
              </a:rPr>
              <a:t>를 이용하고 </a:t>
            </a: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을 따라가며 </a:t>
            </a:r>
            <a:r>
              <a:rPr lang="en-US" altLang="ko-KR" sz="1600" kern="0" dirty="0" smtClean="0">
                <a:latin typeface="+mn-ea"/>
              </a:rPr>
              <a:t>“World”</a:t>
            </a:r>
            <a:r>
              <a:rPr lang="ko-KR" altLang="en-US" sz="1600" kern="0" dirty="0" smtClean="0">
                <a:latin typeface="+mn-ea"/>
              </a:rPr>
              <a:t>에 고정되지 않고 자유로운 상태로 전환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049462"/>
            <a:ext cx="200025" cy="219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645" y="432458"/>
            <a:ext cx="1562100" cy="15144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496946" y="914363"/>
            <a:ext cx="285042" cy="1675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7" name="직선 화살표 연결선 16"/>
          <p:cNvCxnSpPr>
            <a:stCxn id="16" idx="1"/>
          </p:cNvCxnSpPr>
          <p:nvPr/>
        </p:nvCxnSpPr>
        <p:spPr bwMode="auto">
          <a:xfrm flipH="1">
            <a:off x="3870266" y="998125"/>
            <a:ext cx="1626680" cy="9488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" name="그룹 8"/>
          <p:cNvGrpSpPr/>
          <p:nvPr/>
        </p:nvGrpSpPr>
        <p:grpSpPr>
          <a:xfrm>
            <a:off x="7406601" y="21554"/>
            <a:ext cx="1647825" cy="2838450"/>
            <a:chOff x="7406601" y="21554"/>
            <a:chExt cx="1647825" cy="2838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6601" y="21554"/>
              <a:ext cx="1647825" cy="28384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7452746" y="850862"/>
              <a:ext cx="1475354" cy="147323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4988946" y="1282662"/>
            <a:ext cx="2478654" cy="1905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 bwMode="auto">
          <a:xfrm>
            <a:off x="6626638" y="1055110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579" y="3964689"/>
            <a:ext cx="228600" cy="190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09" y="5270007"/>
            <a:ext cx="1440160" cy="1577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152" y="5274469"/>
            <a:ext cx="1887427" cy="1572856"/>
          </a:xfrm>
          <a:prstGeom prst="rect">
            <a:avLst/>
          </a:prstGeom>
        </p:spPr>
      </p:pic>
      <p:sp>
        <p:nvSpPr>
          <p:cNvPr id="32" name="타원형 설명선 31"/>
          <p:cNvSpPr/>
          <p:nvPr/>
        </p:nvSpPr>
        <p:spPr bwMode="auto">
          <a:xfrm>
            <a:off x="159138" y="5270007"/>
            <a:ext cx="1894443" cy="389818"/>
          </a:xfrm>
          <a:prstGeom prst="wedgeEllipseCallout">
            <a:avLst>
              <a:gd name="adj1" fmla="val 66674"/>
              <a:gd name="adj2" fmla="val 1650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/>
              <a:t>Set Planted Key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타원형 설명선 34"/>
          <p:cNvSpPr/>
          <p:nvPr/>
        </p:nvSpPr>
        <p:spPr bwMode="auto">
          <a:xfrm>
            <a:off x="5236347" y="5236423"/>
            <a:ext cx="1894443" cy="389818"/>
          </a:xfrm>
          <a:prstGeom prst="wedgeEllipseCallout">
            <a:avLst>
              <a:gd name="adj1" fmla="val -74106"/>
              <a:gd name="adj2" fmla="val 13242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kern="0" dirty="0">
                <a:latin typeface="+mn-ea"/>
              </a:rPr>
              <a:t>Set Free Key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48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2" y="1119933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프레임 </a:t>
            </a:r>
            <a:r>
              <a:rPr lang="en-US" altLang="ko-KR" sz="1600" kern="0" dirty="0" smtClean="0">
                <a:latin typeface="+mn-ea"/>
              </a:rPr>
              <a:t>20</a:t>
            </a:r>
            <a:r>
              <a:rPr lang="ko-KR" altLang="en-US" sz="1600" kern="0" dirty="0" smtClean="0">
                <a:latin typeface="+mn-ea"/>
              </a:rPr>
              <a:t>으로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Track </a:t>
            </a:r>
            <a:r>
              <a:rPr lang="en-US" altLang="ko-KR" sz="1600" dirty="0" smtClean="0"/>
              <a:t>Selection </a:t>
            </a:r>
            <a:r>
              <a:rPr lang="ko-KR" altLang="en-US" sz="1600" dirty="0" err="1" smtClean="0"/>
              <a:t>롤아웃에서</a:t>
            </a:r>
            <a:r>
              <a:rPr lang="en-US" altLang="ko-KR" sz="1600" dirty="0"/>
              <a:t> Body </a:t>
            </a:r>
            <a:r>
              <a:rPr lang="en-US" altLang="ko-KR" sz="1600" dirty="0" smtClean="0"/>
              <a:t>Horizontal</a:t>
            </a:r>
            <a:r>
              <a:rPr lang="ko-KR" altLang="en-US" sz="1600" dirty="0" smtClean="0"/>
              <a:t>을 클릭해서 </a:t>
            </a:r>
            <a:r>
              <a:rPr lang="en-US" altLang="ko-KR" sz="1600" dirty="0" smtClean="0"/>
              <a:t>COM 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Left viewport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을 약간 오른쪽 아래로 이동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방금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b="1" kern="0" dirty="0" smtClean="0">
                <a:solidFill>
                  <a:srgbClr val="00B050"/>
                </a:solidFill>
                <a:latin typeface="+mn-ea"/>
              </a:rPr>
              <a:t>오른쪽 다리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또는 </a:t>
            </a:r>
            <a:r>
              <a:rPr lang="ko-KR" altLang="en-US" sz="1200" b="1" kern="0" dirty="0" smtClean="0">
                <a:solidFill>
                  <a:srgbClr val="00B050"/>
                </a:solidFill>
                <a:latin typeface="+mn-ea"/>
              </a:rPr>
              <a:t>발</a:t>
            </a:r>
            <a:r>
              <a:rPr lang="en-US" altLang="ko-KR" sz="1200" kern="0" dirty="0" smtClean="0">
                <a:latin typeface="+mn-ea"/>
              </a:rPr>
              <a:t>)</a:t>
            </a:r>
            <a:r>
              <a:rPr lang="ko-KR" altLang="en-US" sz="1200" kern="0" dirty="0" smtClean="0">
                <a:latin typeface="+mn-ea"/>
              </a:rPr>
              <a:t>의 </a:t>
            </a:r>
            <a:r>
              <a:rPr lang="en-US" altLang="ko-KR" sz="1200" kern="0" dirty="0" smtClean="0">
                <a:latin typeface="+mn-ea"/>
              </a:rPr>
              <a:t>IK</a:t>
            </a:r>
            <a:r>
              <a:rPr lang="ko-KR" altLang="en-US" sz="1200" kern="0" dirty="0" smtClean="0">
                <a:latin typeface="+mn-ea"/>
              </a:rPr>
              <a:t>를 </a:t>
            </a:r>
            <a:r>
              <a:rPr lang="en-US" altLang="ko-KR" sz="1200" kern="0" dirty="0" smtClean="0">
                <a:latin typeface="+mn-ea"/>
              </a:rPr>
              <a:t>“World”</a:t>
            </a:r>
            <a:r>
              <a:rPr lang="ko-KR" altLang="en-US" sz="1200" kern="0" dirty="0" smtClean="0">
                <a:latin typeface="+mn-ea"/>
              </a:rPr>
              <a:t>에 고정시켰기 때문에 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왼발</a:t>
            </a:r>
            <a:r>
              <a:rPr lang="en-US" altLang="ko-KR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+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다리</a:t>
            </a:r>
            <a:r>
              <a:rPr lang="ko-KR" altLang="en-US" sz="1200" kern="0" dirty="0" smtClean="0">
                <a:latin typeface="+mn-ea"/>
              </a:rPr>
              <a:t>만 이동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현재 </a:t>
            </a:r>
            <a:r>
              <a:rPr lang="ko-KR" altLang="en-US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왼발</a:t>
            </a:r>
            <a:r>
              <a:rPr lang="en-US" altLang="ko-KR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+</a:t>
            </a:r>
            <a:r>
              <a:rPr lang="ko-KR" altLang="en-US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다리</a:t>
            </a:r>
            <a:r>
              <a:rPr lang="ko-KR" altLang="en-US" sz="1200" kern="0" dirty="0" smtClean="0">
                <a:latin typeface="+mn-ea"/>
              </a:rPr>
              <a:t>에는 </a:t>
            </a:r>
            <a:r>
              <a:rPr lang="en-US" altLang="ko-KR" sz="1200" kern="0" dirty="0" smtClean="0">
                <a:latin typeface="+mn-ea"/>
              </a:rPr>
              <a:t>FK</a:t>
            </a:r>
            <a:r>
              <a:rPr lang="ko-KR" altLang="en-US" sz="1200" kern="0" dirty="0" smtClean="0">
                <a:latin typeface="+mn-ea"/>
              </a:rPr>
              <a:t>가 적용됨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 Key </a:t>
            </a:r>
            <a:r>
              <a:rPr lang="ko-KR" altLang="en-US" sz="1600" kern="0" dirty="0" smtClean="0">
                <a:latin typeface="+mn-ea"/>
              </a:rPr>
              <a:t>끄기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Play </a:t>
            </a:r>
            <a:r>
              <a:rPr lang="ko-KR" altLang="en-US" sz="1600" kern="0" dirty="0" smtClean="0">
                <a:latin typeface="+mn-ea"/>
              </a:rPr>
              <a:t>해서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466850"/>
            <a:ext cx="295275" cy="190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39952" y="848434"/>
            <a:ext cx="1533525" cy="504825"/>
            <a:chOff x="4139952" y="848434"/>
            <a:chExt cx="1533525" cy="5048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9952" y="848434"/>
              <a:ext cx="1533525" cy="50482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 bwMode="auto">
            <a:xfrm>
              <a:off x="4163446" y="1130263"/>
              <a:ext cx="285042" cy="1675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017862" y="1772816"/>
            <a:ext cx="2985144" cy="3168352"/>
            <a:chOff x="5868144" y="1844824"/>
            <a:chExt cx="2985144" cy="3168352"/>
          </a:xfrm>
        </p:grpSpPr>
        <p:grpSp>
          <p:nvGrpSpPr>
            <p:cNvPr id="19" name="그룹 18"/>
            <p:cNvGrpSpPr/>
            <p:nvPr/>
          </p:nvGrpSpPr>
          <p:grpSpPr>
            <a:xfrm>
              <a:off x="5868144" y="1844824"/>
              <a:ext cx="2985144" cy="3168352"/>
              <a:chOff x="971600" y="1988840"/>
              <a:chExt cx="3658542" cy="392777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600" y="1988840"/>
                <a:ext cx="1905000" cy="381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7092" y="2287587"/>
                <a:ext cx="1543050" cy="3629025"/>
              </a:xfrm>
              <a:prstGeom prst="rect">
                <a:avLst/>
              </a:prstGeom>
            </p:spPr>
          </p:pic>
          <p:cxnSp>
            <p:nvCxnSpPr>
              <p:cNvPr id="15" name="직선 연결선 14"/>
              <p:cNvCxnSpPr/>
              <p:nvPr/>
            </p:nvCxnSpPr>
            <p:spPr bwMode="auto">
              <a:xfrm>
                <a:off x="971600" y="5661248"/>
                <a:ext cx="36585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8" name="오른쪽 화살표 27"/>
            <p:cNvSpPr/>
            <p:nvPr/>
          </p:nvSpPr>
          <p:spPr bwMode="auto">
            <a:xfrm>
              <a:off x="7144498" y="2670271"/>
              <a:ext cx="731871" cy="58657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9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67981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Biped</a:t>
            </a:r>
            <a:r>
              <a:rPr lang="ko-KR" altLang="en-US" sz="2000" kern="0" dirty="0" smtClean="0">
                <a:latin typeface="+mn-ea"/>
              </a:rPr>
              <a:t>에 </a:t>
            </a:r>
            <a:r>
              <a:rPr lang="en-US" altLang="ko-KR" sz="2000" kern="0" dirty="0" smtClean="0">
                <a:latin typeface="+mn-ea"/>
              </a:rPr>
              <a:t>IK, FK </a:t>
            </a:r>
            <a:r>
              <a:rPr lang="ko-KR" altLang="en-US" sz="2000" kern="0" dirty="0" smtClean="0">
                <a:latin typeface="+mn-ea"/>
              </a:rPr>
              <a:t>키 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Reset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생성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</a:t>
            </a:r>
            <a:r>
              <a:rPr lang="ko-KR" altLang="en-US" sz="1600" kern="0" dirty="0" smtClean="0">
                <a:latin typeface="+mn-ea"/>
              </a:rPr>
              <a:t> 패널로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Footstep </a:t>
            </a:r>
            <a:r>
              <a:rPr lang="ko-KR" altLang="en-US" sz="1600" kern="0" dirty="0" smtClean="0">
                <a:latin typeface="+mn-ea"/>
              </a:rPr>
              <a:t>모드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 </a:t>
            </a:r>
            <a:r>
              <a:rPr lang="en-US" altLang="ko-KR" sz="1600" kern="0" dirty="0" smtClean="0">
                <a:latin typeface="+mn-ea"/>
              </a:rPr>
              <a:t>Footstep Creation </a:t>
            </a:r>
            <a:r>
              <a:rPr lang="ko-KR" altLang="en-US" sz="1600" kern="0" dirty="0" smtClean="0">
                <a:latin typeface="+mn-ea"/>
              </a:rPr>
              <a:t>패널에서 </a:t>
            </a:r>
            <a:r>
              <a:rPr lang="en-US" altLang="ko-KR" sz="1600" dirty="0"/>
              <a:t>Create Multiple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클릭 </a:t>
            </a:r>
            <a:r>
              <a:rPr lang="en-US" altLang="ko-KR" sz="1600" dirty="0" smtClean="0"/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대화상자에서 </a:t>
            </a:r>
            <a:r>
              <a:rPr lang="en-US" altLang="ko-KR" sz="1600" dirty="0"/>
              <a:t>Number of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항목을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로 변경 </a:t>
            </a:r>
            <a:r>
              <a:rPr lang="en-US" altLang="ko-KR" sz="1600" dirty="0" smtClean="0"/>
              <a:t>&gt; OK </a:t>
            </a:r>
            <a:r>
              <a:rPr lang="ko-KR" altLang="en-US" sz="1600" dirty="0" smtClean="0"/>
              <a:t>클릭 </a:t>
            </a:r>
            <a:r>
              <a:rPr lang="en-US" altLang="ko-KR" sz="1600" dirty="0" smtClean="0"/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현재는 발자국들</a:t>
            </a:r>
            <a:r>
              <a:rPr lang="en-US" altLang="ko-KR" sz="1600" kern="0" dirty="0" smtClean="0">
                <a:latin typeface="+mn-ea"/>
              </a:rPr>
              <a:t>(footsteps)</a:t>
            </a:r>
            <a:r>
              <a:rPr lang="ko-KR" altLang="en-US" sz="1600" kern="0" dirty="0" smtClean="0">
                <a:latin typeface="+mn-ea"/>
              </a:rPr>
              <a:t>이 선택된 상태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흰색</a:t>
            </a:r>
            <a:r>
              <a:rPr lang="en-US" altLang="ko-KR" sz="1600" kern="0" dirty="0" smtClean="0">
                <a:latin typeface="+mn-ea"/>
              </a:rPr>
              <a:t>).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공간을 클릭해서 선택 해제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발자국들이 녹색</a:t>
            </a:r>
            <a:r>
              <a:rPr lang="en-US" altLang="ko-KR" sz="1600" kern="0" dirty="0" smtClean="0">
                <a:latin typeface="+mn-ea"/>
              </a:rPr>
              <a:t>,</a:t>
            </a:r>
            <a:r>
              <a:rPr lang="ko-KR" altLang="en-US" sz="1600" kern="0" dirty="0" smtClean="0">
                <a:latin typeface="+mn-ea"/>
              </a:rPr>
              <a:t>파란색으로 변경됨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Keys for Inactive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하면 팔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다리</a:t>
            </a:r>
            <a:r>
              <a:rPr lang="en-US" altLang="ko-KR" sz="1200" kern="0" dirty="0" smtClean="0">
                <a:latin typeface="+mn-ea"/>
              </a:rPr>
              <a:t>, COM </a:t>
            </a:r>
            <a:r>
              <a:rPr lang="ko-KR" altLang="en-US" sz="1200" kern="0" dirty="0" smtClean="0">
                <a:latin typeface="+mn-ea"/>
              </a:rPr>
              <a:t>등등에 대해 </a:t>
            </a:r>
            <a:r>
              <a:rPr lang="ko-KR" altLang="en-US" sz="1200" kern="0" dirty="0" err="1" smtClean="0">
                <a:latin typeface="+mn-ea"/>
              </a:rPr>
              <a:t>키프레임</a:t>
            </a:r>
            <a:r>
              <a:rPr lang="ko-KR" altLang="en-US" sz="1200" kern="0" dirty="0" smtClean="0">
                <a:latin typeface="+mn-ea"/>
              </a:rPr>
              <a:t> 생성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즉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애니메이션이 생성된 상태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그런데 자세히 보면 약간 뻣뻣한 동작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예를 들어 팔을 일정하게 흔들지 않고 골반이나 어깨가 마치 로봇처럼 보임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편집 및 조정 필요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4" y="1989992"/>
            <a:ext cx="295275" cy="228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" y="2290797"/>
            <a:ext cx="257175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4" y="2591602"/>
            <a:ext cx="247650" cy="2571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762533" y="1404972"/>
            <a:ext cx="1600200" cy="1000125"/>
            <a:chOff x="3762533" y="1404972"/>
            <a:chExt cx="1600200" cy="10001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2533" y="1404972"/>
              <a:ext cx="1600200" cy="100012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4289469" y="1641230"/>
              <a:ext cx="223916" cy="26963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534" y="1321198"/>
            <a:ext cx="3777466" cy="106878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 bwMode="auto">
          <a:xfrm>
            <a:off x="4841792" y="1152017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623057" y="1210632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434" y="3705354"/>
            <a:ext cx="1633566" cy="12779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4771" y="5047610"/>
            <a:ext cx="2149227" cy="119754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 rot="5400000">
            <a:off x="7961281" y="4794349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74" y="3661630"/>
            <a:ext cx="333375" cy="2381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294" y="5204418"/>
            <a:ext cx="6086475" cy="11049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401149" y="5087638"/>
            <a:ext cx="6259083" cy="12865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67981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IK </a:t>
            </a:r>
            <a:r>
              <a:rPr lang="ko-KR" altLang="en-US" sz="2000" kern="0" dirty="0" smtClean="0">
                <a:latin typeface="+mn-ea"/>
              </a:rPr>
              <a:t>키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확인하기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Footstep</a:t>
            </a:r>
            <a:r>
              <a:rPr lang="ko-KR" altLang="en-US" sz="1600" kern="0" dirty="0" smtClean="0">
                <a:latin typeface="+mn-ea"/>
              </a:rPr>
              <a:t>을</a:t>
            </a:r>
            <a:r>
              <a:rPr lang="en-US" altLang="ko-KR" sz="1600" kern="0" dirty="0" smtClean="0">
                <a:latin typeface="+mn-ea"/>
              </a:rPr>
              <a:t> freeform </a:t>
            </a:r>
            <a:r>
              <a:rPr lang="ko-KR" altLang="en-US" sz="1600" kern="0" dirty="0" smtClean="0">
                <a:latin typeface="+mn-ea"/>
              </a:rPr>
              <a:t>애니메이션으로 변환해서 확인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Freeform</a:t>
            </a:r>
            <a:r>
              <a:rPr lang="ko-KR" altLang="en-US" sz="1200" kern="0" dirty="0" smtClean="0">
                <a:latin typeface="+mn-ea"/>
              </a:rPr>
              <a:t>이란 </a:t>
            </a:r>
            <a:r>
              <a:rPr lang="en-US" altLang="ko-KR" sz="1200" kern="0" dirty="0" smtClean="0">
                <a:latin typeface="+mn-ea"/>
              </a:rPr>
              <a:t>footstep</a:t>
            </a:r>
            <a:r>
              <a:rPr lang="ko-KR" altLang="en-US" sz="1200" kern="0" dirty="0" smtClean="0">
                <a:latin typeface="+mn-ea"/>
              </a:rPr>
              <a:t>을 사용하지 않는 모든 애니메이션을 통칭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Biped </a:t>
            </a:r>
            <a:r>
              <a:rPr lang="ko-KR" altLang="en-US" sz="1600" dirty="0" err="1" smtClean="0"/>
              <a:t>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아웃에서 </a:t>
            </a:r>
            <a:r>
              <a:rPr lang="en-US" altLang="ko-KR" sz="1600" dirty="0"/>
              <a:t>Footstep </a:t>
            </a:r>
            <a:r>
              <a:rPr lang="ko-KR" altLang="en-US" sz="1600" dirty="0" smtClean="0"/>
              <a:t>모드를 다시 클릭해서 모드 해제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Biped </a:t>
            </a:r>
            <a:r>
              <a:rPr lang="ko-KR" altLang="en-US" sz="1600" dirty="0" err="1"/>
              <a:t>롤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아웃에서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Convert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Convert to </a:t>
            </a:r>
            <a:r>
              <a:rPr lang="en-US" altLang="ko-KR" sz="1600" dirty="0" smtClean="0"/>
              <a:t>freeform </a:t>
            </a:r>
            <a:r>
              <a:rPr lang="ko-KR" altLang="en-US" sz="1600" dirty="0" smtClean="0"/>
              <a:t>대화상자에서 </a:t>
            </a:r>
            <a:r>
              <a:rPr lang="en-US" altLang="ko-KR" sz="1600" dirty="0" smtClean="0"/>
              <a:t>OK </a:t>
            </a:r>
            <a:r>
              <a:rPr lang="ko-KR" altLang="en-US" sz="1600" dirty="0" smtClean="0"/>
              <a:t>클릭 </a:t>
            </a:r>
            <a:r>
              <a:rPr lang="en-US" altLang="ko-KR" sz="1600" dirty="0" smtClean="0"/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발자국 사라짐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애니메이션 재생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발자국이 사라졌지만 여전히 동일하게 애니메이션 작동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b="1" kern="0" dirty="0" smtClean="0">
                <a:latin typeface="+mn-ea"/>
              </a:rPr>
              <a:t>현재 애니메이션이 </a:t>
            </a:r>
            <a:r>
              <a:rPr lang="en-US" altLang="ko-KR" sz="1200" b="1" kern="0" dirty="0" smtClean="0">
                <a:latin typeface="+mn-ea"/>
              </a:rPr>
              <a:t>FK/IK </a:t>
            </a:r>
            <a:r>
              <a:rPr lang="ko-KR" altLang="en-US" sz="1200" b="1" kern="0" dirty="0" smtClean="0">
                <a:latin typeface="+mn-ea"/>
              </a:rPr>
              <a:t>설정만 사용하도록 변환됨</a:t>
            </a:r>
            <a:endParaRPr lang="en-US" altLang="ko-KR" sz="1200" b="1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solidFill>
                  <a:srgbClr val="00B050"/>
                </a:solidFill>
                <a:latin typeface="+mn-ea"/>
              </a:rPr>
              <a:t>오른쪽 다리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+mn-ea"/>
              </a:rPr>
              <a:t>오른쪽 발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를 클릭한 </a:t>
            </a:r>
            <a:r>
              <a:rPr lang="ko-KR" altLang="en-US" sz="1600" kern="0" dirty="0">
                <a:latin typeface="+mn-ea"/>
              </a:rPr>
              <a:t>후 </a:t>
            </a:r>
            <a:r>
              <a:rPr lang="en-US" altLang="ko-KR" sz="1600" kern="0" dirty="0">
                <a:latin typeface="+mn-ea"/>
              </a:rPr>
              <a:t>Key Info </a:t>
            </a:r>
            <a:r>
              <a:rPr lang="ko-KR" altLang="en-US" sz="1600" kern="0" dirty="0" err="1">
                <a:latin typeface="+mn-ea"/>
              </a:rPr>
              <a:t>롤</a:t>
            </a:r>
            <a:r>
              <a:rPr lang="ko-KR" altLang="en-US" sz="1600" kern="0" dirty="0">
                <a:latin typeface="+mn-ea"/>
              </a:rPr>
              <a:t> 아웃으로 </a:t>
            </a:r>
            <a:r>
              <a:rPr lang="ko-KR" altLang="en-US" sz="1600" kern="0" dirty="0" smtClean="0">
                <a:latin typeface="+mn-ea"/>
              </a:rPr>
              <a:t>이동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kern="0" dirty="0" smtClean="0">
                <a:latin typeface="+mn-ea"/>
              </a:rPr>
              <a:t>Key Info </a:t>
            </a:r>
            <a:r>
              <a:rPr lang="ko-KR" altLang="en-US" sz="1200" kern="0" dirty="0" err="1" smtClean="0">
                <a:latin typeface="+mn-ea"/>
              </a:rPr>
              <a:t>롤</a:t>
            </a:r>
            <a:r>
              <a:rPr lang="ko-KR" altLang="en-US" sz="1200" kern="0" dirty="0" smtClean="0">
                <a:latin typeface="+mn-ea"/>
              </a:rPr>
              <a:t> 아웃 안에 있는 </a:t>
            </a:r>
            <a:r>
              <a:rPr lang="en-US" altLang="ko-KR" sz="1200" kern="0" dirty="0" smtClean="0">
                <a:latin typeface="+mn-ea"/>
              </a:rPr>
              <a:t>+IK</a:t>
            </a:r>
            <a:r>
              <a:rPr lang="ko-KR" altLang="en-US" sz="1200" kern="0" dirty="0" smtClean="0">
                <a:latin typeface="+mn-ea"/>
              </a:rPr>
              <a:t>를 클릭해서 </a:t>
            </a:r>
            <a:r>
              <a:rPr lang="en-US" altLang="ko-KR" sz="1200" kern="0" dirty="0" smtClean="0">
                <a:latin typeface="+mn-ea"/>
              </a:rPr>
              <a:t>IK </a:t>
            </a:r>
            <a:r>
              <a:rPr lang="ko-KR" altLang="en-US" sz="1200" kern="0" dirty="0" smtClean="0">
                <a:latin typeface="+mn-ea"/>
              </a:rPr>
              <a:t>하위 </a:t>
            </a:r>
            <a:r>
              <a:rPr lang="ko-KR" altLang="en-US" sz="1200" kern="0" dirty="0" err="1" smtClean="0">
                <a:latin typeface="+mn-ea"/>
              </a:rPr>
              <a:t>롤아웃</a:t>
            </a:r>
            <a:r>
              <a:rPr lang="ko-KR" altLang="en-US" sz="1200" kern="0" dirty="0" smtClean="0">
                <a:latin typeface="+mn-ea"/>
              </a:rPr>
              <a:t> 확대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천천히 이동시키면서 </a:t>
            </a:r>
            <a:r>
              <a:rPr lang="en-US" altLang="ko-KR" sz="1600" kern="0" dirty="0" smtClean="0">
                <a:latin typeface="+mn-ea"/>
              </a:rPr>
              <a:t>IK Blend, </a:t>
            </a:r>
            <a:r>
              <a:rPr lang="en-US" altLang="ko-KR" sz="1600" dirty="0"/>
              <a:t>Body/Object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설정 변화 관찰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8840"/>
            <a:ext cx="257175" cy="228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2" y="2269148"/>
            <a:ext cx="247650" cy="2095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733567" y="336318"/>
            <a:ext cx="2171700" cy="1373861"/>
            <a:chOff x="6588224" y="1317443"/>
            <a:chExt cx="2171700" cy="13738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8224" y="1557829"/>
              <a:ext cx="2171700" cy="113347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 bwMode="auto">
            <a:xfrm>
              <a:off x="6732240" y="1317443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59494" y="2029457"/>
            <a:ext cx="1592075" cy="2963691"/>
            <a:chOff x="7356311" y="1814468"/>
            <a:chExt cx="1592075" cy="2963691"/>
          </a:xfrm>
        </p:grpSpPr>
        <p:grpSp>
          <p:nvGrpSpPr>
            <p:cNvPr id="15" name="그룹 14"/>
            <p:cNvGrpSpPr/>
            <p:nvPr/>
          </p:nvGrpSpPr>
          <p:grpSpPr>
            <a:xfrm>
              <a:off x="7356311" y="1814468"/>
              <a:ext cx="1592075" cy="2963691"/>
              <a:chOff x="7356311" y="1814468"/>
              <a:chExt cx="1592075" cy="29636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6311" y="1958759"/>
                <a:ext cx="1552575" cy="281940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 bwMode="auto">
              <a:xfrm>
                <a:off x="8427445" y="1814468"/>
                <a:ext cx="520941" cy="288582"/>
              </a:xfrm>
              <a:prstGeom prst="rect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600" b="1" dirty="0" smtClean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rPr>
                  <a:t>B</a:t>
                </a:r>
                <a:endParaRPr lang="ko-KR" altLang="en-US" sz="1600" b="1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 bwMode="auto">
            <a:xfrm>
              <a:off x="7372637" y="2954215"/>
              <a:ext cx="1478285" cy="133643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22" name="직선 화살표 연결선 21"/>
          <p:cNvCxnSpPr>
            <a:stCxn id="33" idx="1"/>
          </p:cNvCxnSpPr>
          <p:nvPr/>
        </p:nvCxnSpPr>
        <p:spPr bwMode="auto">
          <a:xfrm flipH="1">
            <a:off x="6084168" y="3837420"/>
            <a:ext cx="1291652" cy="455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927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67981" y="1152017"/>
            <a:ext cx="9162731" cy="50530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IK </a:t>
            </a:r>
            <a:r>
              <a:rPr lang="ko-KR" altLang="en-US" sz="2000" kern="0" dirty="0" smtClean="0">
                <a:latin typeface="+mn-ea"/>
              </a:rPr>
              <a:t>키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변화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dirty="0" smtClean="0"/>
              <a:t>Footstep</a:t>
            </a:r>
            <a:r>
              <a:rPr lang="ko-KR" altLang="en-US" sz="1200" dirty="0" smtClean="0"/>
              <a:t>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실제로 </a:t>
            </a:r>
            <a:r>
              <a:rPr lang="en-US" altLang="ko-KR" sz="1200" dirty="0" smtClean="0"/>
              <a:t>IK</a:t>
            </a:r>
            <a:r>
              <a:rPr lang="ko-KR" altLang="en-US" sz="1200" dirty="0" smtClean="0"/>
              <a:t>를 어떻게 변화시키고 있는지 확인할 수 있음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4" y="5904991"/>
            <a:ext cx="1552575" cy="6000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59" y="6126918"/>
            <a:ext cx="1447800" cy="247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6192288"/>
            <a:ext cx="1390650" cy="2571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134" y="5924040"/>
            <a:ext cx="1543050" cy="56197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66162" y="2238354"/>
            <a:ext cx="3019408" cy="3555674"/>
            <a:chOff x="256448" y="1730198"/>
            <a:chExt cx="3019408" cy="355567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448" y="1730198"/>
              <a:ext cx="3019408" cy="355567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384" y="1843918"/>
              <a:ext cx="1590675" cy="150495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2826" y="1843046"/>
              <a:ext cx="1381125" cy="14478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7336" y="3290846"/>
              <a:ext cx="1409700" cy="155257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8934" y="3290846"/>
              <a:ext cx="1371600" cy="163830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4685134" y="2234242"/>
            <a:ext cx="3019408" cy="3555674"/>
            <a:chOff x="4909122" y="1725879"/>
            <a:chExt cx="3019408" cy="355567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9122" y="1725879"/>
              <a:ext cx="3019408" cy="3555674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74638" y="1725879"/>
              <a:ext cx="1266825" cy="17145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18826" y="1829699"/>
              <a:ext cx="1352550" cy="16954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52009" y="3478744"/>
              <a:ext cx="1266825" cy="174307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57090" y="3315457"/>
              <a:ext cx="1219200" cy="1914525"/>
            </a:xfrm>
            <a:prstGeom prst="rect">
              <a:avLst/>
            </a:prstGeom>
          </p:spPr>
        </p:pic>
      </p:grpSp>
      <p:sp>
        <p:nvSpPr>
          <p:cNvPr id="40" name="타원형 설명선 39"/>
          <p:cNvSpPr/>
          <p:nvPr/>
        </p:nvSpPr>
        <p:spPr bwMode="auto">
          <a:xfrm>
            <a:off x="3453982" y="3617306"/>
            <a:ext cx="1187652" cy="369801"/>
          </a:xfrm>
          <a:prstGeom prst="wedgeEllipseCallout">
            <a:avLst>
              <a:gd name="adj1" fmla="val 18740"/>
              <a:gd name="adj2" fmla="val 2552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50" dirty="0" smtClean="0">
                <a:latin typeface="+mn-ea"/>
              </a:rPr>
              <a:t>Pivot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41" name="직선 화살표 연결선 40"/>
          <p:cNvCxnSpPr>
            <a:stCxn id="40" idx="2"/>
          </p:cNvCxnSpPr>
          <p:nvPr/>
        </p:nvCxnSpPr>
        <p:spPr bwMode="auto">
          <a:xfrm flipH="1" flipV="1">
            <a:off x="2688021" y="3633952"/>
            <a:ext cx="765961" cy="168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직선 화살표 연결선 41"/>
          <p:cNvCxnSpPr>
            <a:stCxn id="40" idx="2"/>
          </p:cNvCxnSpPr>
          <p:nvPr/>
        </p:nvCxnSpPr>
        <p:spPr bwMode="auto">
          <a:xfrm flipH="1">
            <a:off x="2501230" y="3802207"/>
            <a:ext cx="952752" cy="12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697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67981" y="1152017"/>
            <a:ext cx="9162731" cy="50530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걷기 애니메이션 </a:t>
            </a:r>
            <a:r>
              <a:rPr lang="ko-KR" altLang="en-US" sz="2000" kern="0" dirty="0">
                <a:latin typeface="+mn-ea"/>
              </a:rPr>
              <a:t>개선 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정확한 작업을 위해 단위 수정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Customize &gt; Units Setup &gt; System Unit Setup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생성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드래그를 한 후 정확하게 </a:t>
            </a:r>
            <a:r>
              <a:rPr lang="en-US" altLang="ko-KR" sz="1200" kern="0" dirty="0">
                <a:latin typeface="+mn-ea"/>
              </a:rPr>
              <a:t>60.0mm</a:t>
            </a:r>
            <a:r>
              <a:rPr lang="ko-KR" altLang="en-US" sz="1200" kern="0" dirty="0">
                <a:latin typeface="+mn-ea"/>
              </a:rPr>
              <a:t>가 되도록 </a:t>
            </a:r>
            <a:r>
              <a:rPr lang="ko-KR" altLang="en-US" sz="1200" kern="0" dirty="0" smtClean="0">
                <a:latin typeface="+mn-ea"/>
              </a:rPr>
              <a:t>조정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 </a:t>
            </a:r>
            <a:r>
              <a:rPr lang="ko-KR" altLang="en-US" sz="1600" kern="0" dirty="0" smtClean="0">
                <a:latin typeface="+mn-ea"/>
              </a:rPr>
              <a:t>패널에서 </a:t>
            </a:r>
            <a:r>
              <a:rPr lang="en-US" altLang="ko-KR" sz="1600" kern="0" dirty="0" smtClean="0">
                <a:latin typeface="+mn-ea"/>
              </a:rPr>
              <a:t>Footstep </a:t>
            </a:r>
            <a:r>
              <a:rPr lang="ko-KR" altLang="en-US" sz="1600" kern="0" dirty="0" smtClean="0">
                <a:latin typeface="+mn-ea"/>
              </a:rPr>
              <a:t>모드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Multiple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Number of </a:t>
            </a:r>
            <a:r>
              <a:rPr lang="en-US" altLang="ko-KR" sz="1600" dirty="0" smtClean="0"/>
              <a:t>Footsteps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으로 설정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Actual Stride </a:t>
            </a:r>
            <a:r>
              <a:rPr lang="en-US" altLang="ko-KR" sz="1600" dirty="0" smtClean="0"/>
              <a:t>Width</a:t>
            </a:r>
            <a:r>
              <a:rPr lang="ko-KR" altLang="en-US" sz="1600" dirty="0" smtClean="0"/>
              <a:t>는 </a:t>
            </a:r>
            <a:r>
              <a:rPr lang="en-US" altLang="ko-KR" sz="1600" dirty="0"/>
              <a:t>40, Actual Stride </a:t>
            </a:r>
            <a:r>
              <a:rPr lang="en-US" altLang="ko-KR" sz="1600" dirty="0" smtClean="0"/>
              <a:t>Length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30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OK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800" kern="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76056" y="-10960"/>
            <a:ext cx="2082257" cy="2747789"/>
            <a:chOff x="5076056" y="1062021"/>
            <a:chExt cx="2082257" cy="27477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56" y="1062021"/>
              <a:ext cx="2082257" cy="274778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 bwMode="auto">
            <a:xfrm>
              <a:off x="5148436" y="1762435"/>
              <a:ext cx="1919777" cy="37042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17463" y="1263"/>
            <a:ext cx="2026537" cy="1903056"/>
            <a:chOff x="7113263" y="1901829"/>
            <a:chExt cx="2026537" cy="19030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263" y="1901829"/>
              <a:ext cx="2026537" cy="1903056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 bwMode="auto">
            <a:xfrm>
              <a:off x="7158313" y="2301988"/>
              <a:ext cx="1919777" cy="37042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406626" y="2020013"/>
            <a:ext cx="1448209" cy="3723965"/>
            <a:chOff x="4723739" y="2719099"/>
            <a:chExt cx="1448209" cy="37239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739" y="2719099"/>
              <a:ext cx="1448209" cy="372396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 bwMode="auto">
            <a:xfrm>
              <a:off x="4785020" y="5326251"/>
              <a:ext cx="1299257" cy="24221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636912"/>
            <a:ext cx="257175" cy="228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2937717"/>
            <a:ext cx="247650" cy="25717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4319" y="3769638"/>
            <a:ext cx="4170448" cy="3060008"/>
            <a:chOff x="2777816" y="3717811"/>
            <a:chExt cx="4290397" cy="31312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7816" y="3717811"/>
              <a:ext cx="4290397" cy="3131237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 bwMode="auto">
            <a:xfrm>
              <a:off x="4396461" y="4173415"/>
              <a:ext cx="1640924" cy="14497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4396461" y="4454769"/>
              <a:ext cx="1640924" cy="14497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3247599" y="5756031"/>
              <a:ext cx="1640924" cy="14497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49" name="직선 화살표 연결선 48"/>
          <p:cNvCxnSpPr/>
          <p:nvPr/>
        </p:nvCxnSpPr>
        <p:spPr bwMode="auto">
          <a:xfrm flipH="1" flipV="1">
            <a:off x="4513384" y="2528228"/>
            <a:ext cx="2902767" cy="21758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112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67981" y="1152017"/>
            <a:ext cx="9162731" cy="50530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걷기 애니메이션 </a:t>
            </a:r>
            <a:r>
              <a:rPr lang="ko-KR" altLang="en-US" sz="2000" kern="0" dirty="0">
                <a:latin typeface="+mn-ea"/>
              </a:rPr>
              <a:t>개선 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정확한 작업을 위해 단위 수정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Customize &gt; Units Setup &gt; System Unit Setup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생성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드래그를 한 후 정확하게 </a:t>
            </a:r>
            <a:r>
              <a:rPr lang="en-US" altLang="ko-KR" sz="1200" kern="0" dirty="0">
                <a:latin typeface="+mn-ea"/>
              </a:rPr>
              <a:t>60.0mm</a:t>
            </a:r>
            <a:r>
              <a:rPr lang="ko-KR" altLang="en-US" sz="1200" kern="0" dirty="0">
                <a:latin typeface="+mn-ea"/>
              </a:rPr>
              <a:t>가 되도록 </a:t>
            </a:r>
            <a:r>
              <a:rPr lang="ko-KR" altLang="en-US" sz="1200" kern="0" dirty="0" smtClean="0">
                <a:latin typeface="+mn-ea"/>
              </a:rPr>
              <a:t>조정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 </a:t>
            </a:r>
            <a:r>
              <a:rPr lang="ko-KR" altLang="en-US" sz="1600" kern="0" dirty="0" smtClean="0">
                <a:latin typeface="+mn-ea"/>
              </a:rPr>
              <a:t>패널에서 </a:t>
            </a:r>
            <a:r>
              <a:rPr lang="en-US" altLang="ko-KR" sz="1600" kern="0" dirty="0" smtClean="0">
                <a:latin typeface="+mn-ea"/>
              </a:rPr>
              <a:t>Footstep </a:t>
            </a:r>
            <a:r>
              <a:rPr lang="ko-KR" altLang="en-US" sz="1600" kern="0" dirty="0" smtClean="0">
                <a:latin typeface="+mn-ea"/>
              </a:rPr>
              <a:t>모드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Multiple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Number of </a:t>
            </a:r>
            <a:r>
              <a:rPr lang="en-US" altLang="ko-KR" sz="1600" dirty="0" smtClean="0"/>
              <a:t>Footsteps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으로 설정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Actual Stride </a:t>
            </a:r>
            <a:r>
              <a:rPr lang="en-US" altLang="ko-KR" sz="1600" dirty="0" smtClean="0"/>
              <a:t>Width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4.0</a:t>
            </a:r>
            <a:r>
              <a:rPr lang="en-US" altLang="ko-KR" sz="1600" dirty="0"/>
              <a:t>, Actual Stride </a:t>
            </a:r>
            <a:r>
              <a:rPr lang="en-US" altLang="ko-KR" sz="1600" dirty="0" smtClean="0"/>
              <a:t>Length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30.0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Time to next </a:t>
            </a:r>
            <a:r>
              <a:rPr lang="en-US" altLang="ko-KR" sz="1600" dirty="0" smtClean="0"/>
              <a:t>Footstep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13</a:t>
            </a:r>
            <a:endParaRPr lang="en-US" altLang="ko-KR" sz="1600" dirty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OK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Keys for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Inactive </a:t>
            </a:r>
            <a:r>
              <a:rPr lang="en-US" altLang="ko-KR" sz="1600" dirty="0"/>
              <a:t>Footsteps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Motion </a:t>
            </a:r>
            <a:r>
              <a:rPr lang="ko-KR" altLang="en-US" sz="1600" kern="0" dirty="0">
                <a:latin typeface="+mn-ea"/>
              </a:rPr>
              <a:t>패널에서 </a:t>
            </a:r>
            <a:r>
              <a:rPr lang="en-US" altLang="ko-KR" sz="1600" kern="0" dirty="0">
                <a:latin typeface="+mn-ea"/>
              </a:rPr>
              <a:t>Footstep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ko-KR" altLang="en-US" sz="1600" kern="0" dirty="0" smtClean="0">
                <a:latin typeface="+mn-ea"/>
              </a:rPr>
              <a:t>모드를 클릭해서 해제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Play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프레임 </a:t>
            </a:r>
            <a:r>
              <a:rPr lang="en-US" altLang="ko-KR" sz="1200" kern="0" dirty="0" smtClean="0">
                <a:latin typeface="+mn-ea"/>
              </a:rPr>
              <a:t>132 </a:t>
            </a:r>
            <a:r>
              <a:rPr lang="ko-KR" altLang="en-US" sz="1200" kern="0" dirty="0" smtClean="0">
                <a:latin typeface="+mn-ea"/>
              </a:rPr>
              <a:t>까지 애니메이션 생성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800" kern="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76056" y="-10960"/>
            <a:ext cx="2082257" cy="2747789"/>
            <a:chOff x="5076056" y="1062021"/>
            <a:chExt cx="2082257" cy="27477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56" y="1062021"/>
              <a:ext cx="2082257" cy="274778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 bwMode="auto">
            <a:xfrm>
              <a:off x="5148436" y="1762435"/>
              <a:ext cx="1919777" cy="37042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17463" y="1263"/>
            <a:ext cx="2026537" cy="1903056"/>
            <a:chOff x="7113263" y="1901829"/>
            <a:chExt cx="2026537" cy="19030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263" y="1901829"/>
              <a:ext cx="2026537" cy="1903056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 bwMode="auto">
            <a:xfrm>
              <a:off x="7158313" y="2301988"/>
              <a:ext cx="1919777" cy="37042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625629" y="2008608"/>
            <a:ext cx="1448209" cy="3723965"/>
            <a:chOff x="4723739" y="2719099"/>
            <a:chExt cx="1448209" cy="372396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739" y="2719099"/>
              <a:ext cx="1448209" cy="372396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 bwMode="auto">
            <a:xfrm>
              <a:off x="4785020" y="5326251"/>
              <a:ext cx="1299257" cy="24221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636912"/>
            <a:ext cx="257175" cy="228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2937717"/>
            <a:ext cx="247650" cy="257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337" y="3734819"/>
            <a:ext cx="4194587" cy="3098514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 bwMode="auto">
          <a:xfrm flipH="1" flipV="1">
            <a:off x="4513384" y="2636912"/>
            <a:ext cx="3180024" cy="20708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3806572" y="5952190"/>
            <a:ext cx="1621213" cy="1086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873372" y="4205452"/>
            <a:ext cx="1621213" cy="1086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4861649" y="4463359"/>
            <a:ext cx="1621213" cy="1086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08" y="4387587"/>
            <a:ext cx="3333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Trajectory</a:t>
            </a:r>
            <a:r>
              <a:rPr lang="ko-KR" altLang="en-US" sz="2000" kern="0" dirty="0" smtClean="0">
                <a:latin typeface="+mn-ea"/>
              </a:rPr>
              <a:t>와 </a:t>
            </a:r>
            <a:r>
              <a:rPr lang="en-US" altLang="ko-KR" sz="2000" kern="0" dirty="0" smtClean="0">
                <a:latin typeface="+mn-ea"/>
              </a:rPr>
              <a:t>Key </a:t>
            </a:r>
            <a:r>
              <a:rPr lang="ko-KR" altLang="en-US" sz="2000" kern="0" dirty="0" smtClean="0">
                <a:latin typeface="+mn-ea"/>
              </a:rPr>
              <a:t>모드 사용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by Name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Bip001 (</a:t>
            </a:r>
            <a:r>
              <a:rPr lang="ko-KR" altLang="en-US" sz="1600" kern="0" dirty="0" smtClean="0">
                <a:latin typeface="+mn-ea"/>
              </a:rPr>
              <a:t>즉</a:t>
            </a:r>
            <a:r>
              <a:rPr lang="en-US" altLang="ko-KR" sz="1600" kern="0" dirty="0" smtClean="0">
                <a:latin typeface="+mn-ea"/>
              </a:rPr>
              <a:t>, COM)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OK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err="1" smtClean="0">
                <a:latin typeface="+mn-ea"/>
              </a:rPr>
              <a:t>롤아웃에서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Modes and Display </a:t>
            </a:r>
            <a:r>
              <a:rPr lang="ko-KR" altLang="en-US" sz="1600" kern="0" dirty="0" smtClean="0">
                <a:latin typeface="+mn-ea"/>
              </a:rPr>
              <a:t>섹션 열기 </a:t>
            </a:r>
            <a:r>
              <a:rPr lang="en-US" altLang="ko-KR" sz="1600" kern="0" dirty="0" smtClean="0">
                <a:latin typeface="+mn-ea"/>
              </a:rPr>
              <a:t>&gt; Display </a:t>
            </a:r>
            <a:r>
              <a:rPr lang="ko-KR" altLang="en-US" sz="1600" kern="0" dirty="0" smtClean="0">
                <a:latin typeface="+mn-ea"/>
              </a:rPr>
              <a:t>그룹에서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dirty="0" smtClean="0"/>
              <a:t>Trajectories </a:t>
            </a:r>
            <a:r>
              <a:rPr lang="ko-KR" altLang="en-US" sz="1600" dirty="0" smtClean="0"/>
              <a:t>클릭 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기존 </a:t>
            </a:r>
            <a:r>
              <a:rPr lang="ko-KR" altLang="en-US" sz="1600" kern="0" dirty="0" err="1" smtClean="0">
                <a:latin typeface="+mn-ea"/>
              </a:rPr>
              <a:t>키프레임만</a:t>
            </a:r>
            <a:r>
              <a:rPr lang="ko-KR" altLang="en-US" sz="1600" kern="0" dirty="0" smtClean="0">
                <a:latin typeface="+mn-ea"/>
              </a:rPr>
              <a:t> 조정하도록 </a:t>
            </a:r>
            <a:r>
              <a:rPr lang="en-US" altLang="ko-KR" sz="1600" dirty="0"/>
              <a:t>Key Mode </a:t>
            </a:r>
            <a:r>
              <a:rPr lang="en-US" altLang="ko-KR" sz="1600" dirty="0" smtClean="0"/>
              <a:t>Toggle </a:t>
            </a:r>
            <a:r>
              <a:rPr lang="ko-KR" altLang="en-US" sz="1600" dirty="0" smtClean="0"/>
              <a:t>켜기 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키보드에서                      키를 누르거나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를 좌우로 이동시켜서 움직임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은 </a:t>
            </a:r>
            <a:r>
              <a:rPr lang="en-US" altLang="ko-KR" sz="1600" dirty="0"/>
              <a:t>29, 41, 54, 67, 80, 93, 106, </a:t>
            </a:r>
            <a:r>
              <a:rPr lang="en-US" altLang="ko-KR" sz="1600" dirty="0" smtClean="0"/>
              <a:t>119</a:t>
            </a:r>
            <a:r>
              <a:rPr lang="ko-KR" altLang="en-US" sz="1600" dirty="0" smtClean="0"/>
              <a:t>에서 최저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 Key</a:t>
            </a:r>
            <a:r>
              <a:rPr lang="ko-KR" altLang="en-US" sz="1600" kern="0" dirty="0" smtClean="0">
                <a:latin typeface="+mn-ea"/>
              </a:rPr>
              <a:t>를 켜고 프레임 </a:t>
            </a:r>
            <a:r>
              <a:rPr lang="en-US" altLang="ko-KR" sz="1600" kern="0" dirty="0" smtClean="0">
                <a:latin typeface="+mn-ea"/>
              </a:rPr>
              <a:t>29</a:t>
            </a:r>
            <a:r>
              <a:rPr lang="ko-KR" altLang="en-US" sz="1600" kern="0" dirty="0" smtClean="0">
                <a:latin typeface="+mn-ea"/>
              </a:rPr>
              <a:t>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Track Selection </a:t>
            </a:r>
            <a:r>
              <a:rPr lang="ko-KR" altLang="en-US" sz="1600" dirty="0" err="1" smtClean="0"/>
              <a:t>롤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아웃에서 </a:t>
            </a:r>
            <a:r>
              <a:rPr lang="en-US" altLang="ko-KR" sz="1600" dirty="0"/>
              <a:t>Body Vertical </a:t>
            </a:r>
            <a:r>
              <a:rPr lang="ko-KR" altLang="en-US" sz="1600" dirty="0" smtClean="0"/>
              <a:t>단추 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Left viewport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을 약 </a:t>
            </a:r>
            <a:r>
              <a:rPr lang="en-US" altLang="ko-KR" sz="1600" kern="0" dirty="0" smtClean="0">
                <a:latin typeface="+mn-ea"/>
              </a:rPr>
              <a:t>3 </a:t>
            </a:r>
            <a:r>
              <a:rPr lang="ko-KR" altLang="en-US" sz="1600" kern="0" dirty="0" smtClean="0">
                <a:latin typeface="+mn-ea"/>
              </a:rPr>
              <a:t>단위 정도 아래로 이동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발이 땅에 고정되어 있기 때문에 관절이 따라서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움직임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트랙 바에서 </a:t>
            </a:r>
            <a:r>
              <a:rPr lang="en-US" altLang="ko-KR" sz="1600" kern="0" dirty="0" smtClean="0">
                <a:latin typeface="+mn-ea"/>
              </a:rPr>
              <a:t>CTRL</a:t>
            </a:r>
            <a:r>
              <a:rPr lang="ko-KR" altLang="en-US" sz="1600" kern="0" dirty="0" smtClean="0">
                <a:latin typeface="+mn-ea"/>
              </a:rPr>
              <a:t>을 누른 상태로 </a:t>
            </a:r>
            <a:r>
              <a:rPr lang="ko-KR" altLang="en-US" sz="1600" kern="0" dirty="0" err="1" smtClean="0">
                <a:latin typeface="+mn-ea"/>
              </a:rPr>
              <a:t>키프레임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dirty="0"/>
              <a:t>41, 54, 67, 80, 93, 106, </a:t>
            </a:r>
            <a:r>
              <a:rPr lang="en-US" altLang="ko-KR" sz="1600" dirty="0" smtClean="0"/>
              <a:t>119</a:t>
            </a:r>
            <a:r>
              <a:rPr lang="ko-KR" altLang="en-US" sz="1600" dirty="0" smtClean="0"/>
              <a:t>를 클릭해서 선택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8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463919"/>
            <a:ext cx="304800" cy="3429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948264" y="0"/>
            <a:ext cx="1657350" cy="2009775"/>
            <a:chOff x="6948264" y="0"/>
            <a:chExt cx="1657350" cy="2009775"/>
          </a:xfrm>
        </p:grpSpPr>
        <p:grpSp>
          <p:nvGrpSpPr>
            <p:cNvPr id="8" name="그룹 7"/>
            <p:cNvGrpSpPr/>
            <p:nvPr/>
          </p:nvGrpSpPr>
          <p:grpSpPr>
            <a:xfrm>
              <a:off x="6948264" y="0"/>
              <a:ext cx="1657350" cy="2009775"/>
              <a:chOff x="6948264" y="0"/>
              <a:chExt cx="1657350" cy="200977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8264" y="0"/>
                <a:ext cx="1657350" cy="2009775"/>
              </a:xfrm>
              <a:prstGeom prst="rect">
                <a:avLst/>
              </a:prstGeom>
            </p:spPr>
          </p:pic>
          <p:sp>
            <p:nvSpPr>
              <p:cNvPr id="34" name="직사각형 33"/>
              <p:cNvSpPr/>
              <p:nvPr/>
            </p:nvSpPr>
            <p:spPr bwMode="auto">
              <a:xfrm>
                <a:off x="6948357" y="703385"/>
                <a:ext cx="1621213" cy="140677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 bwMode="auto">
            <a:xfrm>
              <a:off x="8006593" y="1373415"/>
              <a:ext cx="229308" cy="3572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17" name="꺾인 연결선 16"/>
          <p:cNvCxnSpPr>
            <a:stCxn id="35" idx="2"/>
          </p:cNvCxnSpPr>
          <p:nvPr/>
        </p:nvCxnSpPr>
        <p:spPr bwMode="auto">
          <a:xfrm rot="5400000">
            <a:off x="5065386" y="-923006"/>
            <a:ext cx="402237" cy="5709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" name="그룹 18"/>
          <p:cNvGrpSpPr/>
          <p:nvPr/>
        </p:nvGrpSpPr>
        <p:grpSpPr>
          <a:xfrm>
            <a:off x="7116025" y="2199745"/>
            <a:ext cx="1285875" cy="568855"/>
            <a:chOff x="7116025" y="2199745"/>
            <a:chExt cx="1285875" cy="56885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6025" y="2199745"/>
              <a:ext cx="1285875" cy="55245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 bwMode="auto">
            <a:xfrm>
              <a:off x="7264400" y="2503715"/>
              <a:ext cx="234901" cy="26488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37" name="꺾인 연결선 36"/>
          <p:cNvCxnSpPr>
            <a:stCxn id="36" idx="2"/>
          </p:cNvCxnSpPr>
          <p:nvPr/>
        </p:nvCxnSpPr>
        <p:spPr bwMode="auto">
          <a:xfrm rot="5400000" flipH="1">
            <a:off x="6369542" y="1756291"/>
            <a:ext cx="366896" cy="1657723"/>
          </a:xfrm>
          <a:prstGeom prst="bentConnector4">
            <a:avLst>
              <a:gd name="adj1" fmla="val -62306"/>
              <a:gd name="adj2" fmla="val 53543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2586624"/>
            <a:ext cx="864096" cy="41976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77" y="3815424"/>
            <a:ext cx="228600" cy="19050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6205314" y="3407314"/>
            <a:ext cx="1571625" cy="466725"/>
            <a:chOff x="6205314" y="3407314"/>
            <a:chExt cx="1571625" cy="46672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5314" y="3407314"/>
              <a:ext cx="1571625" cy="466725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 bwMode="auto">
            <a:xfrm>
              <a:off x="6489700" y="3570515"/>
              <a:ext cx="234901" cy="26488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331829" y="4005925"/>
            <a:ext cx="1830902" cy="2060066"/>
            <a:chOff x="6753242" y="4005924"/>
            <a:chExt cx="2409489" cy="2852387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3242" y="4092703"/>
              <a:ext cx="2409489" cy="2765608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 bwMode="auto">
            <a:xfrm>
              <a:off x="6948264" y="4005924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5" y="5530818"/>
            <a:ext cx="7297631" cy="31782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961" y="6064749"/>
            <a:ext cx="7271361" cy="23106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 bwMode="auto">
          <a:xfrm>
            <a:off x="39751" y="5475076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209027" y="5485586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359909" y="5501352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510793" y="5501352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971324" y="5475076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669558" y="5493470"/>
            <a:ext cx="229308" cy="83424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5" name="아래쪽 화살표 54"/>
          <p:cNvSpPr/>
          <p:nvPr/>
        </p:nvSpPr>
        <p:spPr bwMode="auto">
          <a:xfrm>
            <a:off x="2724630" y="5874751"/>
            <a:ext cx="794044" cy="15567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8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상태에서 </a:t>
            </a:r>
            <a:r>
              <a:rPr lang="en-US" altLang="ko-KR" sz="1600" dirty="0" err="1"/>
              <a:t>Keyframing</a:t>
            </a:r>
            <a:r>
              <a:rPr lang="en-US" altLang="ko-KR" sz="1600" dirty="0"/>
              <a:t> Tools </a:t>
            </a:r>
            <a:r>
              <a:rPr lang="ko-KR" altLang="en-US" sz="1600" dirty="0" err="1" smtClean="0"/>
              <a:t>롤아웃을</a:t>
            </a:r>
            <a:r>
              <a:rPr lang="ko-KR" altLang="en-US" sz="1600" dirty="0" smtClean="0"/>
              <a:t> 열고 </a:t>
            </a:r>
            <a:r>
              <a:rPr lang="en-US" altLang="ko-KR" sz="1600" dirty="0"/>
              <a:t>Set Multiple </a:t>
            </a:r>
            <a:r>
              <a:rPr lang="en-US" altLang="ko-KR" sz="1600" dirty="0" smtClean="0"/>
              <a:t>Keys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Biped Multiple Keys </a:t>
            </a:r>
            <a:r>
              <a:rPr lang="ko-KR" altLang="en-US" sz="1600" dirty="0" smtClean="0"/>
              <a:t>대화상자에서 </a:t>
            </a:r>
            <a:r>
              <a:rPr lang="en-US" altLang="ko-KR" sz="1600" dirty="0"/>
              <a:t>Apply Increment </a:t>
            </a:r>
            <a:r>
              <a:rPr lang="ko-KR" altLang="en-US" sz="1600" dirty="0" smtClean="0"/>
              <a:t>한 번 클릭</a:t>
            </a:r>
            <a:endParaRPr lang="en-US" altLang="ko-KR" sz="16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하면 선택한 모든 키에서 </a:t>
            </a:r>
            <a:r>
              <a:rPr lang="en-US" altLang="ko-KR" sz="1200" kern="0" dirty="0" smtClean="0">
                <a:latin typeface="+mn-ea"/>
              </a:rPr>
              <a:t>COM</a:t>
            </a:r>
            <a:r>
              <a:rPr lang="ko-KR" altLang="en-US" sz="1200" kern="0" dirty="0" smtClean="0">
                <a:latin typeface="+mn-ea"/>
              </a:rPr>
              <a:t>이 아래로 이동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Play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COM</a:t>
            </a:r>
            <a:r>
              <a:rPr lang="ko-KR" altLang="en-US" sz="1200" kern="0" dirty="0" smtClean="0">
                <a:latin typeface="+mn-ea"/>
              </a:rPr>
              <a:t>에 좀더 </a:t>
            </a:r>
            <a:r>
              <a:rPr lang="ko-KR" altLang="en-US" sz="1200" kern="0" dirty="0" err="1" smtClean="0">
                <a:latin typeface="+mn-ea"/>
              </a:rPr>
              <a:t>바운스</a:t>
            </a:r>
            <a:r>
              <a:rPr lang="en-US" altLang="ko-KR" sz="1200" kern="0" dirty="0" smtClean="0">
                <a:latin typeface="+mn-ea"/>
              </a:rPr>
              <a:t>~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Track Selection </a:t>
            </a:r>
            <a:r>
              <a:rPr lang="ko-KR" altLang="en-US" sz="1600" dirty="0" err="1" smtClean="0"/>
              <a:t>롤아웃에서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Body Rotation </a:t>
            </a:r>
            <a:r>
              <a:rPr lang="ko-KR" altLang="en-US" sz="1600" dirty="0" smtClean="0"/>
              <a:t>단추 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가장 최저 지점에서 </a:t>
            </a:r>
            <a:r>
              <a:rPr lang="en-US" altLang="ko-KR" sz="1600" kern="0" dirty="0" smtClean="0">
                <a:latin typeface="+mn-ea"/>
              </a:rPr>
              <a:t>X </a:t>
            </a:r>
            <a:r>
              <a:rPr lang="ko-KR" altLang="en-US" sz="1600" kern="0" dirty="0" smtClean="0">
                <a:latin typeface="+mn-ea"/>
              </a:rPr>
              <a:t>축을 기준으로 약간 왼쪽으로 회전시켜서 기울임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 다음 최저 지점에서는 오른쪽으로 약간 회전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계속 최저점에서 좌우를 번갈아 가면서 반복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Play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1" y="1181325"/>
            <a:ext cx="228600" cy="2381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308304" y="609825"/>
            <a:ext cx="1543050" cy="809625"/>
            <a:chOff x="7308304" y="600624"/>
            <a:chExt cx="1543050" cy="8096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8304" y="600624"/>
              <a:ext cx="1543050" cy="809625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 bwMode="auto">
            <a:xfrm>
              <a:off x="8103275" y="1076852"/>
              <a:ext cx="234901" cy="26488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876255" y="1485414"/>
            <a:ext cx="2286475" cy="1134327"/>
            <a:chOff x="6621373" y="1485414"/>
            <a:chExt cx="2541358" cy="12545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1373" y="1485414"/>
              <a:ext cx="2541358" cy="1254594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 bwMode="auto">
            <a:xfrm>
              <a:off x="6876256" y="2124173"/>
              <a:ext cx="936104" cy="29671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256" y="1796280"/>
            <a:ext cx="1590675" cy="476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29" y="2362566"/>
            <a:ext cx="238125" cy="2571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745" y="3197268"/>
            <a:ext cx="2209800" cy="32099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304" y="3168693"/>
            <a:ext cx="2152650" cy="3238500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 bwMode="auto">
          <a:xfrm>
            <a:off x="6876255" y="3544479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1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Biped </a:t>
            </a:r>
            <a:r>
              <a:rPr lang="ko-KR" altLang="en-US" sz="2000" kern="0" dirty="0" smtClean="0">
                <a:latin typeface="+mn-ea"/>
              </a:rPr>
              <a:t>계층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구조 확인</a:t>
            </a:r>
            <a:r>
              <a:rPr lang="en-US" altLang="ko-KR" sz="2000" kern="0" dirty="0">
                <a:latin typeface="+mn-ea"/>
              </a:rPr>
              <a:t> 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모두 </a:t>
            </a:r>
            <a:r>
              <a:rPr lang="en-US" altLang="ko-KR" sz="1600" kern="0" dirty="0" smtClean="0">
                <a:latin typeface="+mn-ea"/>
              </a:rPr>
              <a:t>Bip001</a:t>
            </a:r>
            <a:r>
              <a:rPr lang="ko-KR" altLang="en-US" sz="1600" kern="0" dirty="0" smtClean="0">
                <a:latin typeface="+mn-ea"/>
              </a:rPr>
              <a:t>로 시작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이미 각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부분이 연결</a:t>
            </a:r>
            <a:r>
              <a:rPr lang="en-US" altLang="ko-KR" sz="1600" kern="0" dirty="0" smtClean="0">
                <a:latin typeface="+mn-ea"/>
              </a:rPr>
              <a:t>(Link)</a:t>
            </a:r>
            <a:r>
              <a:rPr lang="ko-KR" altLang="en-US" sz="1600" kern="0" dirty="0" smtClean="0">
                <a:latin typeface="+mn-ea"/>
              </a:rPr>
              <a:t>되어 계층 구조</a:t>
            </a:r>
            <a:r>
              <a:rPr lang="en-US" altLang="ko-KR" sz="1600" kern="0" dirty="0" smtClean="0">
                <a:latin typeface="+mn-ea"/>
              </a:rPr>
              <a:t>(Hierarchy) </a:t>
            </a:r>
            <a:r>
              <a:rPr lang="ko-KR" altLang="en-US" sz="1600" kern="0" dirty="0" smtClean="0">
                <a:latin typeface="+mn-ea"/>
              </a:rPr>
              <a:t>형성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부모가 움직이면 자식도 따라 움직임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그렇다고 자식이 움직인다고 부모가 움직이지 않음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“A dog wags its tail”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“Its tail wags the dog” or “Wag the dog” ??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0" y="0"/>
            <a:ext cx="3051470" cy="6667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34" y="3501008"/>
            <a:ext cx="1203587" cy="33569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121" y="3501007"/>
            <a:ext cx="1192522" cy="33544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221" y="1340987"/>
            <a:ext cx="276225" cy="371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26" y="4461064"/>
            <a:ext cx="3616440" cy="22268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511" y="3205194"/>
            <a:ext cx="1785985" cy="11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by Name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bip001 Spine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에서 가장 아래쪽 척추 연결부분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직전에 </a:t>
            </a:r>
            <a:r>
              <a:rPr lang="en-US" altLang="ko-KR" sz="1600" kern="0" dirty="0" smtClean="0">
                <a:latin typeface="+mn-ea"/>
              </a:rPr>
              <a:t>COM </a:t>
            </a:r>
            <a:r>
              <a:rPr lang="ko-KR" altLang="en-US" sz="1600" kern="0" dirty="0" smtClean="0">
                <a:latin typeface="+mn-ea"/>
              </a:rPr>
              <a:t>각도를 조정했던 최저점 프레임에서 </a:t>
            </a:r>
            <a:r>
              <a:rPr lang="en-US" altLang="ko-KR" sz="1600" kern="0" dirty="0" smtClean="0">
                <a:latin typeface="+mn-ea"/>
              </a:rPr>
              <a:t>X, Y </a:t>
            </a:r>
            <a:r>
              <a:rPr lang="ko-KR" altLang="en-US" sz="1600" kern="0" dirty="0" smtClean="0">
                <a:latin typeface="+mn-ea"/>
              </a:rPr>
              <a:t>축 기준으로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ko-KR" altLang="en-US" sz="1600" kern="0" dirty="0" smtClean="0">
                <a:latin typeface="+mn-ea"/>
              </a:rPr>
              <a:t>회전 시켜서 팔이 다리 움직임에 맞게 이동하도록 조정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다른 지점에도 적용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과정을 </a:t>
            </a:r>
            <a:r>
              <a:rPr lang="en-US" altLang="ko-KR" sz="1600" kern="0" dirty="0" err="1" smtClean="0">
                <a:latin typeface="+mn-ea"/>
              </a:rPr>
              <a:t>UpperArm</a:t>
            </a:r>
            <a:r>
              <a:rPr lang="ko-KR" altLang="en-US" sz="1600" kern="0" dirty="0" smtClean="0">
                <a:latin typeface="+mn-ea"/>
              </a:rPr>
              <a:t>에도 반복 적용해서 자연스럽게 움직이도록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마지막으로 각 </a:t>
            </a:r>
            <a:r>
              <a:rPr lang="ko-KR" altLang="en-US" sz="1600" kern="0" dirty="0" err="1" smtClean="0">
                <a:latin typeface="+mn-ea"/>
              </a:rPr>
              <a:t>키프레임에서</a:t>
            </a:r>
            <a:r>
              <a:rPr lang="ko-KR" altLang="en-US" sz="1600" kern="0" dirty="0" smtClean="0">
                <a:latin typeface="+mn-ea"/>
              </a:rPr>
              <a:t> 골반과 어깨의 움직임과 반대가 되도록 머리</a:t>
            </a:r>
            <a:r>
              <a:rPr lang="en-US" altLang="ko-KR" sz="1600" kern="0" smtClean="0">
                <a:latin typeface="+mn-ea"/>
              </a:rPr>
              <a:t>(</a:t>
            </a:r>
            <a:r>
              <a:rPr lang="en-US" altLang="ko-KR" sz="1600"/>
              <a:t>Bip01 </a:t>
            </a:r>
            <a:r>
              <a:rPr lang="en-US" altLang="ko-KR" sz="1600" smtClean="0"/>
              <a:t>head)</a:t>
            </a:r>
            <a:r>
              <a:rPr lang="ko-KR" altLang="en-US" sz="1600" kern="0" dirty="0" smtClean="0">
                <a:latin typeface="+mn-ea"/>
              </a:rPr>
              <a:t>를 약 </a:t>
            </a:r>
            <a:r>
              <a:rPr lang="en-US" altLang="ko-KR" sz="1600" kern="0" dirty="0" smtClean="0">
                <a:latin typeface="+mn-ea"/>
              </a:rPr>
              <a:t>10</a:t>
            </a:r>
            <a:r>
              <a:rPr lang="ko-KR" altLang="en-US" sz="1600" kern="0" dirty="0" smtClean="0">
                <a:latin typeface="+mn-ea"/>
              </a:rPr>
              <a:t>도로 이동시켜서 머리 움직임 완성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31" y="-22"/>
            <a:ext cx="1600200" cy="2095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" y="3333390"/>
            <a:ext cx="2752725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605" y="3355911"/>
            <a:ext cx="2857500" cy="3333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678" y="3942953"/>
            <a:ext cx="1828800" cy="2924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444" y="3771503"/>
            <a:ext cx="22574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52017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원을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그리면서 걷기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그리기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 </a:t>
            </a:r>
            <a:r>
              <a:rPr lang="ko-KR" altLang="en-US" sz="1600" kern="0" dirty="0" smtClean="0">
                <a:latin typeface="+mn-ea"/>
              </a:rPr>
              <a:t>패널 </a:t>
            </a:r>
            <a:r>
              <a:rPr lang="en-US" altLang="ko-KR" sz="1600" kern="0" dirty="0" smtClean="0">
                <a:latin typeface="+mn-ea"/>
              </a:rPr>
              <a:t>&gt; Footstep </a:t>
            </a:r>
            <a:r>
              <a:rPr lang="ko-KR" altLang="en-US" sz="1600" kern="0" dirty="0" smtClean="0">
                <a:latin typeface="+mn-ea"/>
              </a:rPr>
              <a:t>모드 켜기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Multiple </a:t>
            </a:r>
            <a:r>
              <a:rPr lang="en-US" altLang="ko-KR" sz="1600" dirty="0" smtClean="0"/>
              <a:t>Footsteps </a:t>
            </a:r>
            <a:r>
              <a:rPr lang="ko-KR" altLang="en-US" sz="1600" dirty="0" smtClean="0"/>
              <a:t>클릭 </a:t>
            </a:r>
            <a:r>
              <a:rPr lang="en-US" altLang="ko-KR" sz="1600" dirty="0"/>
              <a:t>&gt; Set Number of </a:t>
            </a:r>
            <a:r>
              <a:rPr lang="en-US" altLang="ko-KR" sz="1600" dirty="0" smtClean="0"/>
              <a:t>Footsteps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20</a:t>
            </a:r>
            <a:r>
              <a:rPr lang="ko-KR" altLang="en-US" sz="1600" dirty="0" smtClean="0"/>
              <a:t>으로 설정 </a:t>
            </a:r>
            <a:r>
              <a:rPr lang="en-US" altLang="ko-KR" sz="1600" dirty="0" smtClean="0"/>
              <a:t>&gt; OK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상태에서는 발자국들이 모두 선택된 상태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흰색</a:t>
            </a:r>
            <a:r>
              <a:rPr lang="en-US" altLang="ko-KR" sz="1600" kern="0" dirty="0" smtClean="0">
                <a:latin typeface="+mn-ea"/>
              </a:rPr>
              <a:t>). </a:t>
            </a:r>
            <a:r>
              <a:rPr lang="ko-KR" altLang="en-US" sz="1600" kern="0" dirty="0" smtClean="0">
                <a:latin typeface="+mn-ea"/>
              </a:rPr>
              <a:t>이 상태에서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Zoom Extents </a:t>
            </a:r>
            <a:r>
              <a:rPr lang="en-US" altLang="ko-KR" sz="1600" dirty="0" smtClean="0"/>
              <a:t>All</a:t>
            </a:r>
            <a:r>
              <a:rPr lang="ko-KR" altLang="en-US" sz="1600" dirty="0" smtClean="0"/>
              <a:t>을 클릭해서 </a:t>
            </a:r>
            <a:r>
              <a:rPr lang="en-US" altLang="ko-KR" sz="1600" dirty="0" smtClean="0"/>
              <a:t>viewport</a:t>
            </a:r>
            <a:r>
              <a:rPr lang="ko-KR" altLang="en-US" sz="1600" dirty="0" smtClean="0"/>
              <a:t>에 모든 발자국 보이도록 조정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Footstep Operations </a:t>
            </a:r>
            <a:r>
              <a:rPr lang="ko-KR" altLang="en-US" sz="1600" dirty="0" err="1" smtClean="0"/>
              <a:t>롤아웃에서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Bend </a:t>
            </a:r>
            <a:r>
              <a:rPr lang="ko-KR" altLang="en-US" sz="1600" dirty="0" smtClean="0"/>
              <a:t>매개 변수를 </a:t>
            </a:r>
            <a:r>
              <a:rPr lang="en-US" altLang="ko-KR" sz="1600" dirty="0" smtClean="0"/>
              <a:t>19</a:t>
            </a:r>
            <a:r>
              <a:rPr lang="ko-KR" altLang="en-US" sz="1600" dirty="0" smtClean="0"/>
              <a:t>로 증가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Create Keys for Inactive Footsteps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smtClean="0"/>
              <a:t>Play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79216"/>
            <a:ext cx="228600" cy="266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4426111"/>
            <a:ext cx="3590925" cy="20955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092280" y="3128795"/>
            <a:ext cx="1619250" cy="1162050"/>
            <a:chOff x="7092280" y="3128795"/>
            <a:chExt cx="1619250" cy="11620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2280" y="3128795"/>
              <a:ext cx="1619250" cy="116205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 bwMode="auto">
            <a:xfrm>
              <a:off x="7644836" y="3645556"/>
              <a:ext cx="842218" cy="19961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380312" y="2564904"/>
            <a:ext cx="800100" cy="428625"/>
            <a:chOff x="7380312" y="2564904"/>
            <a:chExt cx="800100" cy="428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0312" y="2564904"/>
              <a:ext cx="800100" cy="42862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 bwMode="auto">
            <a:xfrm>
              <a:off x="7715175" y="2590480"/>
              <a:ext cx="209625" cy="18788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3356992"/>
            <a:ext cx="2286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Root </a:t>
            </a:r>
            <a:r>
              <a:rPr lang="ko-KR" altLang="en-US" sz="2000" kern="0" dirty="0" err="1" smtClean="0">
                <a:latin typeface="+mn-ea"/>
              </a:rPr>
              <a:t>노드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Bip001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유일하게 부모가 없는 최상위 </a:t>
            </a:r>
            <a:r>
              <a:rPr lang="ko-KR" altLang="en-US" sz="1600" kern="0" dirty="0" err="1" smtClean="0">
                <a:latin typeface="+mn-ea"/>
              </a:rPr>
              <a:t>노드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캐릭터의 무게 중심 </a:t>
            </a:r>
            <a:r>
              <a:rPr lang="en-US" altLang="ko-KR" sz="1600" kern="0" dirty="0" smtClean="0">
                <a:latin typeface="+mn-ea"/>
              </a:rPr>
              <a:t>(Center of Mass : COM)</a:t>
            </a:r>
            <a:r>
              <a:rPr lang="ko-KR" altLang="en-US" sz="1600" kern="0" dirty="0" smtClean="0">
                <a:latin typeface="+mn-ea"/>
              </a:rPr>
              <a:t>을 표시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현재 이 </a:t>
            </a:r>
            <a:r>
              <a:rPr lang="en-US" altLang="ko-KR" sz="1600" kern="0" dirty="0" smtClean="0">
                <a:latin typeface="+mn-ea"/>
              </a:rPr>
              <a:t>COM</a:t>
            </a:r>
            <a:r>
              <a:rPr lang="ko-KR" altLang="en-US" sz="1600" kern="0" dirty="0" smtClean="0">
                <a:latin typeface="+mn-ea"/>
              </a:rPr>
              <a:t>은 </a:t>
            </a:r>
            <a:r>
              <a:rPr lang="en-US" altLang="ko-KR" sz="1600" kern="0" dirty="0" smtClean="0">
                <a:latin typeface="+mn-ea"/>
              </a:rPr>
              <a:t>biped</a:t>
            </a:r>
            <a:r>
              <a:rPr lang="ko-KR" altLang="en-US" sz="1600" kern="0" dirty="0" smtClean="0">
                <a:latin typeface="+mn-ea"/>
              </a:rPr>
              <a:t>의 골반</a:t>
            </a:r>
            <a:r>
              <a:rPr lang="en-US" altLang="ko-KR" sz="1600" kern="0" dirty="0" smtClean="0">
                <a:latin typeface="+mn-ea"/>
              </a:rPr>
              <a:t>(pelvis)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안에 위치함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b="1" kern="0" dirty="0" smtClean="0">
                <a:latin typeface="+mn-ea"/>
              </a:rPr>
              <a:t>마치 </a:t>
            </a:r>
            <a:r>
              <a:rPr lang="en-US" altLang="ko-KR" sz="1600" b="1" kern="0" dirty="0" smtClean="0">
                <a:latin typeface="+mn-ea"/>
              </a:rPr>
              <a:t>object</a:t>
            </a:r>
            <a:r>
              <a:rPr lang="ko-KR" altLang="en-US" sz="1600" b="1" kern="0" dirty="0" smtClean="0">
                <a:latin typeface="+mn-ea"/>
              </a:rPr>
              <a:t>의 </a:t>
            </a:r>
            <a:r>
              <a:rPr lang="en-US" altLang="ko-KR" sz="1600" b="1" kern="0" dirty="0" smtClean="0">
                <a:latin typeface="+mn-ea"/>
              </a:rPr>
              <a:t>local </a:t>
            </a:r>
            <a:r>
              <a:rPr lang="ko-KR" altLang="en-US" sz="1600" b="1" kern="0" dirty="0" smtClean="0">
                <a:latin typeface="+mn-ea"/>
              </a:rPr>
              <a:t>좌표 원점처럼</a:t>
            </a:r>
            <a:r>
              <a:rPr lang="en-US" altLang="ko-KR" sz="1600" b="1" kern="0" dirty="0" smtClean="0">
                <a:latin typeface="+mn-ea"/>
              </a:rPr>
              <a:t> </a:t>
            </a:r>
            <a:r>
              <a:rPr lang="ko-KR" altLang="en-US" sz="1600" b="1" kern="0" dirty="0" smtClean="0">
                <a:latin typeface="+mn-ea"/>
              </a:rPr>
              <a:t>회전</a:t>
            </a:r>
            <a:r>
              <a:rPr lang="en-US" altLang="ko-KR" sz="1600" b="1" kern="0" dirty="0" smtClean="0">
                <a:latin typeface="+mn-ea"/>
              </a:rPr>
              <a:t>, </a:t>
            </a:r>
            <a:r>
              <a:rPr lang="ko-KR" altLang="en-US" sz="1600" b="1" kern="0" dirty="0" smtClean="0">
                <a:latin typeface="+mn-ea"/>
              </a:rPr>
              <a:t>이동의 중심</a:t>
            </a:r>
            <a:endParaRPr lang="en-US" altLang="ko-KR" sz="1600" b="1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2000" b="1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51938" y="-11723"/>
            <a:ext cx="3892062" cy="6678801"/>
            <a:chOff x="5251938" y="-11723"/>
            <a:chExt cx="3892062" cy="6678801"/>
          </a:xfrm>
        </p:grpSpPr>
        <p:grpSp>
          <p:nvGrpSpPr>
            <p:cNvPr id="2" name="그룹 1"/>
            <p:cNvGrpSpPr/>
            <p:nvPr/>
          </p:nvGrpSpPr>
          <p:grpSpPr>
            <a:xfrm>
              <a:off x="6071797" y="-11723"/>
              <a:ext cx="3072203" cy="6678801"/>
              <a:chOff x="6071797" y="-11723"/>
              <a:chExt cx="3072203" cy="667880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7164" y="-11723"/>
                <a:ext cx="3056836" cy="6678801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 bwMode="auto">
              <a:xfrm>
                <a:off x="6071797" y="21999"/>
                <a:ext cx="772161" cy="158323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184" y="1628800"/>
              <a:ext cx="1752600" cy="1371600"/>
            </a:xfrm>
            <a:prstGeom prst="rect">
              <a:avLst/>
            </a:prstGeom>
          </p:spPr>
        </p:pic>
        <p:cxnSp>
          <p:nvCxnSpPr>
            <p:cNvPr id="18" name="직선 화살표 연결선 17"/>
            <p:cNvCxnSpPr/>
            <p:nvPr/>
          </p:nvCxnSpPr>
          <p:spPr bwMode="auto">
            <a:xfrm flipH="1">
              <a:off x="5251938" y="2351991"/>
              <a:ext cx="1745981" cy="2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9" name="직선 화살표 연결선 18"/>
          <p:cNvCxnSpPr>
            <a:stCxn id="10" idx="1"/>
          </p:cNvCxnSpPr>
          <p:nvPr/>
        </p:nvCxnSpPr>
        <p:spPr bwMode="auto">
          <a:xfrm flipH="1">
            <a:off x="1652955" y="101161"/>
            <a:ext cx="4418842" cy="1188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82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Biped </a:t>
            </a:r>
            <a:r>
              <a:rPr lang="ko-KR" altLang="en-US" sz="2000" kern="0" dirty="0" smtClean="0">
                <a:latin typeface="+mn-ea"/>
              </a:rPr>
              <a:t>애니메이션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상체와 하체 애니메이션이 다른 특성 가짐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상체는 다른 </a:t>
            </a:r>
            <a:r>
              <a:rPr lang="en-US" altLang="ko-KR" sz="1600" kern="0" dirty="0" smtClean="0">
                <a:latin typeface="+mn-ea"/>
              </a:rPr>
              <a:t>object</a:t>
            </a:r>
            <a:r>
              <a:rPr lang="ko-KR" altLang="en-US" sz="1600" kern="0" dirty="0" smtClean="0">
                <a:latin typeface="+mn-ea"/>
              </a:rPr>
              <a:t>들처럼 </a:t>
            </a:r>
            <a:r>
              <a:rPr lang="en-US" altLang="ko-KR" sz="1600" kern="0" dirty="0" smtClean="0">
                <a:latin typeface="+mn-ea"/>
              </a:rPr>
              <a:t>Auto Key</a:t>
            </a:r>
            <a:r>
              <a:rPr lang="ko-KR" altLang="en-US" sz="1600" kern="0" dirty="0" smtClean="0">
                <a:latin typeface="+mn-ea"/>
              </a:rPr>
              <a:t>를 켜고 각 뼈나 부분들을 이동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회전하면 애니메이션 적용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하체의 경우 걷기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뛰기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점프를 자연스럽게 표현하기 위해 제약 있음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반드시 발이 바닥에 올바르게 닿도록 표현해야 함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이 부분을 잘못 처리하면 바닥에서 발이 </a:t>
            </a:r>
            <a:r>
              <a:rPr lang="ko-KR" altLang="en-US" sz="1200" kern="0" dirty="0" smtClean="0">
                <a:latin typeface="+mn-ea"/>
              </a:rPr>
              <a:t>미끄러지면서 이동하는 </a:t>
            </a:r>
            <a:r>
              <a:rPr lang="ko-KR" altLang="en-US" sz="1200" kern="0" dirty="0">
                <a:latin typeface="+mn-ea"/>
              </a:rPr>
              <a:t>이상한 결과 얻음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2000" b="1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3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Biped </a:t>
            </a:r>
            <a:r>
              <a:rPr lang="ko-KR" altLang="en-US" sz="2000" kern="0" dirty="0" smtClean="0">
                <a:latin typeface="+mn-ea"/>
              </a:rPr>
              <a:t>애니메이션 </a:t>
            </a:r>
            <a:r>
              <a:rPr lang="en-US" altLang="ko-KR" sz="2000" kern="0" dirty="0" smtClean="0">
                <a:latin typeface="+mn-ea"/>
              </a:rPr>
              <a:t>: Inverse</a:t>
            </a:r>
            <a:r>
              <a:rPr lang="ko-KR" altLang="en-US" sz="2000" kern="0" dirty="0" smtClean="0">
                <a:latin typeface="+mn-ea"/>
              </a:rPr>
              <a:t> </a:t>
            </a:r>
            <a:r>
              <a:rPr lang="en-US" altLang="ko-KR" sz="2000" kern="0" dirty="0" smtClean="0">
                <a:latin typeface="+mn-ea"/>
              </a:rPr>
              <a:t>Kinematics(IK)</a:t>
            </a:r>
            <a:r>
              <a:rPr lang="ko-KR" altLang="en-US" sz="2000" kern="0" dirty="0" smtClean="0">
                <a:latin typeface="+mn-ea"/>
              </a:rPr>
              <a:t>와 </a:t>
            </a:r>
            <a:r>
              <a:rPr lang="en-US" altLang="ko-KR" sz="2000" kern="0" dirty="0" smtClean="0">
                <a:latin typeface="+mn-ea"/>
              </a:rPr>
              <a:t>Forward Kinematics(FK)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b="1" kern="0" dirty="0" smtClean="0">
                <a:latin typeface="+mn-ea"/>
              </a:rPr>
              <a:t>MAX</a:t>
            </a:r>
            <a:r>
              <a:rPr lang="ko-KR" altLang="en-US" sz="1600" b="1" kern="0" dirty="0" smtClean="0">
                <a:latin typeface="+mn-ea"/>
              </a:rPr>
              <a:t>는 상황에 따라 </a:t>
            </a:r>
            <a:r>
              <a:rPr lang="en-US" altLang="ko-KR" sz="1600" b="1" kern="0" dirty="0" smtClean="0">
                <a:latin typeface="+mn-ea"/>
              </a:rPr>
              <a:t>IK</a:t>
            </a:r>
            <a:r>
              <a:rPr lang="ko-KR" altLang="en-US" sz="1600" b="1" kern="0" dirty="0" smtClean="0">
                <a:latin typeface="+mn-ea"/>
              </a:rPr>
              <a:t>와 </a:t>
            </a:r>
            <a:r>
              <a:rPr lang="en-US" altLang="ko-KR" sz="1600" b="1" kern="0" dirty="0" smtClean="0">
                <a:latin typeface="+mn-ea"/>
              </a:rPr>
              <a:t>FK</a:t>
            </a:r>
            <a:r>
              <a:rPr lang="ko-KR" altLang="en-US" sz="1600" b="1" kern="0" dirty="0" smtClean="0">
                <a:latin typeface="+mn-ea"/>
              </a:rPr>
              <a:t>를 적절하게 자동으로 적용</a:t>
            </a:r>
            <a:endParaRPr lang="en-US" altLang="ko-KR" sz="1600" b="1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26" y="2060848"/>
            <a:ext cx="3408982" cy="40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IK </a:t>
            </a:r>
            <a:r>
              <a:rPr lang="ko-KR" altLang="en-US" sz="2000" kern="0" dirty="0" smtClean="0">
                <a:latin typeface="+mn-ea"/>
              </a:rPr>
              <a:t>연습 </a:t>
            </a:r>
            <a:r>
              <a:rPr lang="en-US" altLang="ko-KR" sz="2000" kern="0" dirty="0" smtClean="0">
                <a:latin typeface="+mn-ea"/>
              </a:rPr>
              <a:t>: </a:t>
            </a:r>
            <a:r>
              <a:rPr lang="ko-KR" altLang="en-US" sz="2000" kern="0" dirty="0" smtClean="0">
                <a:latin typeface="+mn-ea"/>
              </a:rPr>
              <a:t>사용자가 끝점</a:t>
            </a:r>
            <a:r>
              <a:rPr lang="en-US" altLang="ko-KR" sz="2000" kern="0" dirty="0" smtClean="0">
                <a:latin typeface="+mn-ea"/>
              </a:rPr>
              <a:t>(</a:t>
            </a:r>
            <a:r>
              <a:rPr lang="ko-KR" altLang="en-US" sz="2000" kern="0" dirty="0" smtClean="0">
                <a:latin typeface="+mn-ea"/>
              </a:rPr>
              <a:t>손끝</a:t>
            </a:r>
            <a:r>
              <a:rPr lang="en-US" altLang="ko-KR" sz="2000" kern="0" dirty="0" smtClean="0">
                <a:latin typeface="+mn-ea"/>
              </a:rPr>
              <a:t>, </a:t>
            </a:r>
            <a:r>
              <a:rPr lang="ko-KR" altLang="en-US" sz="2000" kern="0" dirty="0" smtClean="0">
                <a:latin typeface="+mn-ea"/>
              </a:rPr>
              <a:t>발끝</a:t>
            </a:r>
            <a:r>
              <a:rPr lang="en-US" altLang="ko-KR" sz="2000" kern="0" dirty="0" smtClean="0">
                <a:latin typeface="+mn-ea"/>
              </a:rPr>
              <a:t>)</a:t>
            </a:r>
            <a:r>
              <a:rPr lang="ko-KR" altLang="en-US" sz="2000" kern="0" dirty="0" smtClean="0">
                <a:latin typeface="+mn-ea"/>
              </a:rPr>
              <a:t>을 이동 </a:t>
            </a:r>
            <a:r>
              <a:rPr lang="en-US" altLang="ko-KR" sz="2000" kern="0" dirty="0" smtClean="0">
                <a:latin typeface="+mn-ea"/>
              </a:rPr>
              <a:t>-&gt; </a:t>
            </a:r>
            <a:r>
              <a:rPr lang="ko-KR" altLang="en-US" sz="2000" kern="0" dirty="0" smtClean="0">
                <a:latin typeface="+mn-ea"/>
              </a:rPr>
              <a:t>컴퓨터가 관절 각도 계산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Move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선택한 다음 한 쪽 손이나 발을 클릭해서 위 아래로 이동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cs I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76" y="1736375"/>
            <a:ext cx="9060836" cy="50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FK </a:t>
            </a:r>
            <a:r>
              <a:rPr lang="ko-KR" altLang="en-US" sz="2000" kern="0" dirty="0" smtClean="0">
                <a:latin typeface="+mn-ea"/>
              </a:rPr>
              <a:t>연습 </a:t>
            </a:r>
            <a:r>
              <a:rPr lang="en-US" altLang="ko-KR" sz="2000" kern="0" dirty="0" smtClean="0">
                <a:latin typeface="+mn-ea"/>
              </a:rPr>
              <a:t>: </a:t>
            </a:r>
            <a:r>
              <a:rPr lang="ko-KR" altLang="en-US" sz="2000" kern="0" dirty="0">
                <a:latin typeface="+mn-ea"/>
              </a:rPr>
              <a:t>사용자가 </a:t>
            </a:r>
            <a:r>
              <a:rPr lang="ko-KR" altLang="en-US" sz="2000" kern="0" dirty="0" smtClean="0">
                <a:latin typeface="+mn-ea"/>
              </a:rPr>
              <a:t>관절 각도 변경 </a:t>
            </a:r>
            <a:r>
              <a:rPr lang="en-US" altLang="ko-KR" sz="2000" kern="0" dirty="0" smtClean="0">
                <a:latin typeface="+mn-ea"/>
              </a:rPr>
              <a:t>-&gt; </a:t>
            </a:r>
            <a:r>
              <a:rPr lang="ko-KR" altLang="en-US" sz="2000" kern="0" dirty="0">
                <a:latin typeface="+mn-ea"/>
              </a:rPr>
              <a:t>컴퓨터가 끝점</a:t>
            </a:r>
            <a:r>
              <a:rPr lang="en-US" altLang="ko-KR" sz="2000" kern="0" dirty="0">
                <a:latin typeface="+mn-ea"/>
              </a:rPr>
              <a:t>(</a:t>
            </a:r>
            <a:r>
              <a:rPr lang="ko-KR" altLang="en-US" sz="2000" kern="0" dirty="0">
                <a:latin typeface="+mn-ea"/>
              </a:rPr>
              <a:t>손끝</a:t>
            </a:r>
            <a:r>
              <a:rPr lang="en-US" altLang="ko-KR" sz="2000" kern="0" dirty="0">
                <a:latin typeface="+mn-ea"/>
              </a:rPr>
              <a:t>, </a:t>
            </a:r>
            <a:r>
              <a:rPr lang="ko-KR" altLang="en-US" sz="2000" kern="0" dirty="0">
                <a:latin typeface="+mn-ea"/>
              </a:rPr>
              <a:t>발끝</a:t>
            </a:r>
            <a:r>
              <a:rPr lang="en-US" altLang="ko-KR" sz="2000" kern="0" dirty="0" smtClean="0">
                <a:latin typeface="+mn-ea"/>
              </a:rPr>
              <a:t>) </a:t>
            </a:r>
            <a:r>
              <a:rPr lang="ko-KR" altLang="en-US" sz="2000" kern="0" dirty="0" smtClean="0">
                <a:latin typeface="+mn-ea"/>
              </a:rPr>
              <a:t>결정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Rotate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선택한 다음 한 쪽 손이나 발을 클릭해서 위 아래로 이동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cs F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80" y="1736576"/>
            <a:ext cx="9104754" cy="51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1" y="11199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참고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strike="sngStrike" kern="0" dirty="0" smtClean="0">
                <a:latin typeface="+mn-ea"/>
              </a:rPr>
              <a:t>분명히 </a:t>
            </a:r>
            <a:r>
              <a:rPr lang="en-US" altLang="ko-KR" sz="1600" strike="sngStrike" kern="0" dirty="0" smtClean="0">
                <a:latin typeface="+mn-ea"/>
              </a:rPr>
              <a:t>Auto Key</a:t>
            </a:r>
            <a:r>
              <a:rPr lang="ko-KR" altLang="en-US" sz="1600" strike="sngStrike" kern="0" dirty="0" smtClean="0">
                <a:latin typeface="+mn-ea"/>
              </a:rPr>
              <a:t>를 적용해서 애니메이션을 시도한 사람도 있겠지만</a:t>
            </a:r>
            <a:r>
              <a:rPr lang="en-US" altLang="ko-KR" sz="1600" strike="sngStrike" kern="0" dirty="0" smtClean="0">
                <a:latin typeface="+mn-ea"/>
              </a:rPr>
              <a:t>…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현재는 </a:t>
            </a:r>
            <a:r>
              <a:rPr lang="en-US" altLang="ko-KR" sz="1600" kern="0" dirty="0" smtClean="0">
                <a:latin typeface="+mn-ea"/>
              </a:rPr>
              <a:t>Figure </a:t>
            </a:r>
            <a:r>
              <a:rPr lang="ko-KR" altLang="en-US" sz="1600" kern="0" dirty="0" smtClean="0">
                <a:latin typeface="+mn-ea"/>
              </a:rPr>
              <a:t>모드라서 </a:t>
            </a:r>
            <a:r>
              <a:rPr lang="en-US" altLang="ko-KR" sz="1600" kern="0" dirty="0" smtClean="0">
                <a:latin typeface="+mn-ea"/>
              </a:rPr>
              <a:t>Auto Key </a:t>
            </a:r>
            <a:r>
              <a:rPr lang="ko-KR" altLang="en-US" sz="1600" kern="0" dirty="0" smtClean="0">
                <a:latin typeface="+mn-ea"/>
              </a:rPr>
              <a:t>적용 불가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852936"/>
            <a:ext cx="1676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/>
              <a:t>Character </a:t>
            </a:r>
            <a:r>
              <a:rPr lang="en-US" altLang="ko-KR" sz="2800" dirty="0" smtClean="0"/>
              <a:t>Studio : Biped </a:t>
            </a:r>
            <a:r>
              <a:rPr lang="ko-KR" altLang="en-US" sz="2800" dirty="0" smtClean="0">
                <a:latin typeface="+mn-ea"/>
              </a:rPr>
              <a:t>애니메이션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732" y="1119933"/>
            <a:ext cx="9162731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IK/FK</a:t>
            </a:r>
            <a:r>
              <a:rPr lang="ko-KR" altLang="en-US" sz="2000" kern="0" dirty="0" smtClean="0">
                <a:latin typeface="+mn-ea"/>
              </a:rPr>
              <a:t>를 이용한 </a:t>
            </a:r>
            <a:r>
              <a:rPr lang="en-US" altLang="ko-KR" sz="2000" kern="0" dirty="0" smtClean="0">
                <a:latin typeface="+mn-ea"/>
              </a:rPr>
              <a:t>Biped </a:t>
            </a:r>
            <a:r>
              <a:rPr lang="ko-KR" altLang="en-US" sz="2000" kern="0" dirty="0" smtClean="0">
                <a:latin typeface="+mn-ea"/>
              </a:rPr>
              <a:t>애니메이션 연습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Time Slider</a:t>
            </a:r>
            <a:r>
              <a:rPr lang="ko-KR" altLang="en-US" sz="1600" kern="0" dirty="0" smtClean="0">
                <a:latin typeface="+mn-ea"/>
              </a:rPr>
              <a:t>가 프레임 </a:t>
            </a:r>
            <a:r>
              <a:rPr lang="en-US" altLang="ko-KR" sz="1600" kern="0" dirty="0" smtClean="0">
                <a:latin typeface="+mn-ea"/>
              </a:rPr>
              <a:t>0</a:t>
            </a:r>
            <a:r>
              <a:rPr lang="ko-KR" altLang="en-US" sz="1600" kern="0" dirty="0" smtClean="0">
                <a:latin typeface="+mn-ea"/>
              </a:rPr>
              <a:t>에 있는지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그리기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Motion </a:t>
            </a:r>
            <a:r>
              <a:rPr lang="ko-KR" altLang="en-US" sz="1600" kern="0" dirty="0" smtClean="0">
                <a:latin typeface="+mn-ea"/>
              </a:rPr>
              <a:t>패널로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Track Selection </a:t>
            </a:r>
            <a:r>
              <a:rPr lang="ko-KR" altLang="en-US" sz="1600" kern="0" dirty="0" err="1" smtClean="0">
                <a:latin typeface="+mn-ea"/>
              </a:rPr>
              <a:t>롤</a:t>
            </a:r>
            <a:r>
              <a:rPr lang="ko-KR" altLang="en-US" sz="1600" kern="0" dirty="0" smtClean="0">
                <a:latin typeface="+mn-ea"/>
              </a:rPr>
              <a:t> 아웃에서 </a:t>
            </a:r>
            <a:r>
              <a:rPr lang="en-US" altLang="ko-KR" sz="1600" kern="0" dirty="0" smtClean="0">
                <a:latin typeface="+mn-ea"/>
              </a:rPr>
              <a:t>Body Horizontal </a:t>
            </a:r>
            <a:r>
              <a:rPr lang="ko-KR" altLang="en-US" sz="1600" kern="0" dirty="0" smtClean="0">
                <a:latin typeface="+mn-ea"/>
              </a:rPr>
              <a:t>단추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기능은 </a:t>
            </a:r>
            <a:r>
              <a:rPr lang="en-US" altLang="ko-KR" sz="1600" kern="0" dirty="0">
                <a:latin typeface="+mn-ea"/>
              </a:rPr>
              <a:t>COM</a:t>
            </a:r>
            <a:r>
              <a:rPr lang="en-US" altLang="ko-KR" sz="1600" kern="0" dirty="0" smtClean="0">
                <a:latin typeface="+mn-ea"/>
              </a:rPr>
              <a:t> (</a:t>
            </a:r>
            <a:r>
              <a:rPr lang="ko-KR" altLang="en-US" sz="1600" kern="0" dirty="0" smtClean="0">
                <a:latin typeface="+mn-ea"/>
              </a:rPr>
              <a:t>즉</a:t>
            </a:r>
            <a:r>
              <a:rPr lang="en-US" altLang="ko-KR" sz="1600" kern="0" dirty="0" smtClean="0">
                <a:latin typeface="+mn-ea"/>
              </a:rPr>
              <a:t>, Bip01)</a:t>
            </a:r>
            <a:r>
              <a:rPr lang="ko-KR" altLang="en-US" sz="1600" kern="0" dirty="0" smtClean="0">
                <a:latin typeface="+mn-ea"/>
              </a:rPr>
              <a:t>을 선택하게 됨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혹시</a:t>
            </a:r>
            <a:r>
              <a:rPr lang="en-US" altLang="ko-KR" sz="1200" kern="0" dirty="0">
                <a:latin typeface="+mn-ea"/>
              </a:rPr>
              <a:t> A </a:t>
            </a:r>
            <a:r>
              <a:rPr lang="ko-KR" altLang="en-US" sz="1200" kern="0" dirty="0">
                <a:latin typeface="+mn-ea"/>
              </a:rPr>
              <a:t>처럼 보이지 않으면 단축키 </a:t>
            </a:r>
            <a:r>
              <a:rPr lang="en-US" altLang="ko-KR" sz="1200" kern="0" dirty="0">
                <a:latin typeface="+mn-ea"/>
              </a:rPr>
              <a:t>X</a:t>
            </a:r>
            <a:r>
              <a:rPr lang="ko-KR" altLang="en-US" sz="1200" kern="0" dirty="0">
                <a:latin typeface="+mn-ea"/>
              </a:rPr>
              <a:t>를 누르거나 </a:t>
            </a:r>
            <a:r>
              <a:rPr lang="en-US" altLang="ko-KR" sz="1200" kern="0" dirty="0">
                <a:latin typeface="+mn-ea"/>
              </a:rPr>
              <a:t>Views &gt; Show Transform Gizmo </a:t>
            </a:r>
            <a:r>
              <a:rPr lang="ko-KR" altLang="en-US" sz="1200" kern="0" dirty="0">
                <a:latin typeface="+mn-ea"/>
              </a:rPr>
              <a:t>적용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Key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Info </a:t>
            </a:r>
            <a:r>
              <a:rPr lang="ko-KR" altLang="en-US" sz="1600" kern="0" dirty="0" err="1" smtClean="0">
                <a:latin typeface="+mn-ea"/>
              </a:rPr>
              <a:t>롤</a:t>
            </a:r>
            <a:r>
              <a:rPr lang="ko-KR" altLang="en-US" sz="1600" kern="0" dirty="0" smtClean="0">
                <a:latin typeface="+mn-ea"/>
              </a:rPr>
              <a:t> 아웃 </a:t>
            </a:r>
            <a:r>
              <a:rPr lang="en-US" altLang="ko-KR" sz="1600" kern="0" dirty="0" smtClean="0">
                <a:latin typeface="+mn-ea"/>
              </a:rPr>
              <a:t>&gt;</a:t>
            </a:r>
            <a:r>
              <a:rPr lang="ko-KR" altLang="en-US" sz="1600" kern="0" dirty="0" smtClean="0">
                <a:latin typeface="+mn-ea"/>
              </a:rPr>
              <a:t> 현재 프레임 </a:t>
            </a:r>
            <a:r>
              <a:rPr lang="en-US" altLang="ko-KR" sz="1600" kern="0" dirty="0" smtClean="0">
                <a:latin typeface="+mn-ea"/>
              </a:rPr>
              <a:t>0 </a:t>
            </a:r>
            <a:r>
              <a:rPr lang="ko-KR" altLang="en-US" sz="1600" kern="0" dirty="0" smtClean="0">
                <a:latin typeface="+mn-ea"/>
              </a:rPr>
              <a:t>상태에서 </a:t>
            </a:r>
            <a:r>
              <a:rPr lang="en-US" altLang="ko-KR" sz="1600" kern="0" dirty="0" smtClean="0">
                <a:latin typeface="+mn-ea"/>
              </a:rPr>
              <a:t>Set Key </a:t>
            </a:r>
            <a:r>
              <a:rPr lang="ko-KR" altLang="en-US" sz="1600" kern="0" dirty="0" smtClean="0">
                <a:latin typeface="+mn-ea"/>
              </a:rPr>
              <a:t>단추 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</a:t>
            </a:r>
            <a:r>
              <a:rPr lang="en-US" altLang="ko-KR" sz="1200" kern="0" dirty="0" smtClean="0">
                <a:latin typeface="+mn-ea"/>
              </a:rPr>
              <a:t>Set Key </a:t>
            </a:r>
            <a:r>
              <a:rPr lang="ko-KR" altLang="en-US" sz="1200" kern="0" dirty="0" smtClean="0">
                <a:latin typeface="+mn-ea"/>
              </a:rPr>
              <a:t>단추는 </a:t>
            </a:r>
            <a:r>
              <a:rPr lang="en-US" altLang="ko-KR" sz="1200" kern="0" dirty="0" smtClean="0">
                <a:latin typeface="+mn-ea"/>
              </a:rPr>
              <a:t>Auto Key </a:t>
            </a:r>
            <a:r>
              <a:rPr lang="ko-KR" altLang="en-US" sz="1200" kern="0" dirty="0" smtClean="0">
                <a:latin typeface="+mn-ea"/>
              </a:rPr>
              <a:t>설정 여부와 관계 없이 </a:t>
            </a:r>
            <a:r>
              <a:rPr lang="ko-KR" altLang="en-US" sz="1200" kern="0" dirty="0" err="1" smtClean="0">
                <a:latin typeface="+mn-ea"/>
              </a:rPr>
              <a:t>키프레임을</a:t>
            </a:r>
            <a:r>
              <a:rPr lang="ko-KR" altLang="en-US" sz="1200" kern="0" dirty="0" smtClean="0">
                <a:latin typeface="+mn-ea"/>
              </a:rPr>
              <a:t> 하나 추가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b="1" kern="0" dirty="0" smtClean="0">
                <a:latin typeface="+mn-ea"/>
              </a:rPr>
              <a:t>다시 말해 현재 프레임 </a:t>
            </a:r>
            <a:r>
              <a:rPr lang="en-US" altLang="ko-KR" sz="1200" b="1" kern="0" dirty="0" smtClean="0">
                <a:latin typeface="+mn-ea"/>
              </a:rPr>
              <a:t>0</a:t>
            </a:r>
            <a:r>
              <a:rPr lang="ko-KR" altLang="en-US" sz="1200" b="1" kern="0" dirty="0" smtClean="0">
                <a:latin typeface="+mn-ea"/>
              </a:rPr>
              <a:t>에 </a:t>
            </a:r>
            <a:r>
              <a:rPr lang="en-US" altLang="ko-KR" sz="1200" b="1" kern="0" dirty="0" smtClean="0">
                <a:latin typeface="+mn-ea"/>
              </a:rPr>
              <a:t>COM</a:t>
            </a:r>
            <a:r>
              <a:rPr lang="ko-KR" altLang="en-US" sz="1200" b="1" kern="0" dirty="0" smtClean="0">
                <a:latin typeface="+mn-ea"/>
              </a:rPr>
              <a:t>에 대한 </a:t>
            </a:r>
            <a:r>
              <a:rPr lang="ko-KR" altLang="en-US" sz="1200" b="1" kern="0" dirty="0" err="1" smtClean="0">
                <a:latin typeface="+mn-ea"/>
              </a:rPr>
              <a:t>키프레임을</a:t>
            </a:r>
            <a:r>
              <a:rPr lang="ko-KR" altLang="en-US" sz="1200" b="1" kern="0" dirty="0" smtClean="0">
                <a:latin typeface="+mn-ea"/>
              </a:rPr>
              <a:t> 하나 추가함</a:t>
            </a:r>
            <a:endParaRPr lang="en-US" altLang="ko-KR" sz="1200" b="1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b="1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b="1" kern="0" dirty="0" smtClean="0">
                <a:latin typeface="+mn-ea"/>
              </a:rPr>
              <a:t>주의 </a:t>
            </a:r>
            <a:r>
              <a:rPr lang="en-US" altLang="ko-KR" sz="1600" b="1" kern="0" dirty="0" smtClean="0">
                <a:latin typeface="+mn-ea"/>
              </a:rPr>
              <a:t>!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b="1" kern="0" dirty="0" smtClean="0">
                <a:latin typeface="+mn-ea"/>
              </a:rPr>
              <a:t>MAX </a:t>
            </a:r>
            <a:r>
              <a:rPr lang="ko-KR" altLang="en-US" sz="1200" b="1" kern="0" dirty="0" smtClean="0">
                <a:latin typeface="+mn-ea"/>
              </a:rPr>
              <a:t>제일 아래에 있는 </a:t>
            </a:r>
            <a:r>
              <a:rPr lang="en-US" altLang="ko-KR" sz="1200" b="1" kern="0" dirty="0" smtClean="0">
                <a:latin typeface="+mn-ea"/>
              </a:rPr>
              <a:t>Set Key</a:t>
            </a:r>
            <a:r>
              <a:rPr lang="ko-KR" altLang="en-US" sz="1200" b="1" kern="0" dirty="0" smtClean="0">
                <a:latin typeface="+mn-ea"/>
              </a:rPr>
              <a:t>를 사용하면 오작동 발생할 수 있음</a:t>
            </a:r>
            <a:endParaRPr lang="en-US" altLang="ko-KR" sz="1200" b="1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" y="2249487"/>
            <a:ext cx="27622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554287"/>
            <a:ext cx="304800" cy="2762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3" idx="1"/>
          </p:cNvCxnSpPr>
          <p:nvPr/>
        </p:nvCxnSpPr>
        <p:spPr bwMode="auto">
          <a:xfrm flipH="1">
            <a:off x="4005234" y="2316538"/>
            <a:ext cx="357925" cy="2575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" name="그룹 6"/>
          <p:cNvGrpSpPr/>
          <p:nvPr/>
        </p:nvGrpSpPr>
        <p:grpSpPr>
          <a:xfrm>
            <a:off x="4355976" y="1997074"/>
            <a:ext cx="1524000" cy="504825"/>
            <a:chOff x="4355976" y="1997074"/>
            <a:chExt cx="1524000" cy="5048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5976" y="1997074"/>
              <a:ext cx="1524000" cy="50482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4363159" y="2232776"/>
              <a:ext cx="285042" cy="1675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648770" y="1346146"/>
            <a:ext cx="1600200" cy="1503987"/>
            <a:chOff x="6264750" y="1802774"/>
            <a:chExt cx="1600200" cy="15039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4750" y="2078036"/>
              <a:ext cx="1600200" cy="12287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 bwMode="auto">
            <a:xfrm>
              <a:off x="7260626" y="1802774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75" y="3305175"/>
            <a:ext cx="323850" cy="24765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372200" y="3125395"/>
            <a:ext cx="2334309" cy="1495425"/>
            <a:chOff x="6267113" y="3351608"/>
            <a:chExt cx="2334309" cy="1495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272" y="3351608"/>
              <a:ext cx="1581150" cy="149542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 bwMode="auto">
            <a:xfrm>
              <a:off x="7080959" y="3794876"/>
              <a:ext cx="285042" cy="1675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25" name="직선 화살표 연결선 24"/>
            <p:cNvCxnSpPr>
              <a:stCxn id="24" idx="1"/>
            </p:cNvCxnSpPr>
            <p:nvPr/>
          </p:nvCxnSpPr>
          <p:spPr bwMode="auto">
            <a:xfrm flipH="1" flipV="1">
              <a:off x="6267113" y="3655213"/>
              <a:ext cx="813846" cy="22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그룹 34"/>
          <p:cNvGrpSpPr/>
          <p:nvPr/>
        </p:nvGrpSpPr>
        <p:grpSpPr>
          <a:xfrm>
            <a:off x="5879976" y="4398335"/>
            <a:ext cx="704850" cy="514350"/>
            <a:chOff x="5692751" y="4655510"/>
            <a:chExt cx="704850" cy="5143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2751" y="4655510"/>
              <a:ext cx="704850" cy="514350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 bwMode="auto">
            <a:xfrm>
              <a:off x="5796136" y="5013176"/>
              <a:ext cx="576064" cy="14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 bwMode="auto">
            <a:xfrm flipV="1">
              <a:off x="5757144" y="5013176"/>
              <a:ext cx="615056" cy="12824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6046" y="5199687"/>
            <a:ext cx="1247775" cy="485775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 bwMode="auto">
          <a:xfrm rot="5400000">
            <a:off x="7280743" y="4639661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5420</TotalTime>
  <Words>1286</Words>
  <Application>Microsoft Office PowerPoint</Application>
  <PresentationFormat>화면 슬라이드 쇼(4:3)</PresentationFormat>
  <Paragraphs>297</Paragraphs>
  <Slides>21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Character Studio : Biped</vt:lpstr>
      <vt:lpstr>Character Studio : Biped</vt:lpstr>
      <vt:lpstr>Character Studio : Biped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  <vt:lpstr>Character Studio : Biped 애니메이션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1163</cp:revision>
  <cp:lastPrinted>2013-09-09T08:18:55Z</cp:lastPrinted>
  <dcterms:created xsi:type="dcterms:W3CDTF">2009-09-02T15:22:41Z</dcterms:created>
  <dcterms:modified xsi:type="dcterms:W3CDTF">2013-11-28T07:08:07Z</dcterms:modified>
</cp:coreProperties>
</file>